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256" r:id="rId2"/>
    <p:sldId id="257" r:id="rId3"/>
    <p:sldId id="258" r:id="rId4"/>
    <p:sldId id="272" r:id="rId5"/>
    <p:sldId id="273" r:id="rId6"/>
    <p:sldId id="274" r:id="rId7"/>
    <p:sldId id="288" r:id="rId8"/>
    <p:sldId id="289" r:id="rId9"/>
    <p:sldId id="290" r:id="rId10"/>
    <p:sldId id="260" r:id="rId11"/>
    <p:sldId id="269" r:id="rId12"/>
    <p:sldId id="266" r:id="rId13"/>
    <p:sldId id="268" r:id="rId14"/>
    <p:sldId id="267" r:id="rId15"/>
    <p:sldId id="261" r:id="rId16"/>
    <p:sldId id="262" r:id="rId17"/>
    <p:sldId id="263" r:id="rId18"/>
    <p:sldId id="264" r:id="rId19"/>
    <p:sldId id="275" r:id="rId20"/>
    <p:sldId id="276" r:id="rId21"/>
    <p:sldId id="277" r:id="rId22"/>
    <p:sldId id="278" r:id="rId23"/>
    <p:sldId id="279" r:id="rId24"/>
    <p:sldId id="280" r:id="rId25"/>
    <p:sldId id="281" r:id="rId26"/>
    <p:sldId id="282" r:id="rId27"/>
    <p:sldId id="283" r:id="rId28"/>
    <p:sldId id="284" r:id="rId29"/>
    <p:sldId id="291" r:id="rId30"/>
    <p:sldId id="285" r:id="rId31"/>
    <p:sldId id="286" r:id="rId32"/>
    <p:sldId id="292" r:id="rId3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71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011B22-902F-4ED1-9EC2-A70389A0F43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3240B483-75B5-460B-85D7-EF733B77B6C6}">
      <dgm:prSet phldrT="[Текст]"/>
      <dgm:spPr/>
      <dgm:t>
        <a:bodyPr/>
        <a:lstStyle/>
        <a:p>
          <a:r>
            <a:rPr lang="ru-RU" dirty="0" smtClean="0">
              <a:solidFill>
                <a:schemeClr val="bg1"/>
              </a:solidFill>
            </a:rPr>
            <a:t>Познавательная</a:t>
          </a:r>
          <a:endParaRPr lang="ru-RU" dirty="0">
            <a:solidFill>
              <a:schemeClr val="bg1"/>
            </a:solidFill>
          </a:endParaRPr>
        </a:p>
      </dgm:t>
    </dgm:pt>
    <dgm:pt modelId="{CB3B24C1-CB5E-4C21-8133-86D44CD83415}" type="parTrans" cxnId="{D6AE21A3-2C57-4900-8478-06F72C0CAF8A}">
      <dgm:prSet/>
      <dgm:spPr/>
      <dgm:t>
        <a:bodyPr/>
        <a:lstStyle/>
        <a:p>
          <a:endParaRPr lang="ru-RU"/>
        </a:p>
      </dgm:t>
    </dgm:pt>
    <dgm:pt modelId="{6C4033BD-F67E-48B2-A1D8-26FD72E23470}" type="sibTrans" cxnId="{D6AE21A3-2C57-4900-8478-06F72C0CAF8A}">
      <dgm:prSet/>
      <dgm:spPr/>
      <dgm:t>
        <a:bodyPr/>
        <a:lstStyle/>
        <a:p>
          <a:endParaRPr lang="ru-RU"/>
        </a:p>
      </dgm:t>
    </dgm:pt>
    <dgm:pt modelId="{33AD4743-5C23-4910-B96D-FFB610BD0FDF}">
      <dgm:prSet phldrT="[Текст]"/>
      <dgm:spPr/>
      <dgm:t>
        <a:bodyPr/>
        <a:lstStyle/>
        <a:p>
          <a:r>
            <a:rPr lang="ru-RU" dirty="0" smtClean="0">
              <a:solidFill>
                <a:schemeClr val="bg1"/>
              </a:solidFill>
            </a:rPr>
            <a:t>Развивающая</a:t>
          </a:r>
          <a:endParaRPr lang="ru-RU" dirty="0">
            <a:solidFill>
              <a:schemeClr val="bg1"/>
            </a:solidFill>
          </a:endParaRPr>
        </a:p>
      </dgm:t>
    </dgm:pt>
    <dgm:pt modelId="{EE8BEEA4-A366-4BB8-909E-6ED19D66725D}" type="parTrans" cxnId="{F1E77DCB-4643-4145-B0AD-6E28D5B0DDE8}">
      <dgm:prSet/>
      <dgm:spPr/>
      <dgm:t>
        <a:bodyPr/>
        <a:lstStyle/>
        <a:p>
          <a:endParaRPr lang="ru-RU"/>
        </a:p>
      </dgm:t>
    </dgm:pt>
    <dgm:pt modelId="{E88F2921-7781-4055-B166-DAD6555CEE1E}" type="sibTrans" cxnId="{F1E77DCB-4643-4145-B0AD-6E28D5B0DDE8}">
      <dgm:prSet/>
      <dgm:spPr/>
      <dgm:t>
        <a:bodyPr/>
        <a:lstStyle/>
        <a:p>
          <a:endParaRPr lang="ru-RU"/>
        </a:p>
      </dgm:t>
    </dgm:pt>
    <dgm:pt modelId="{291E8168-1EA0-4DBD-9945-CAAC7FE993E0}">
      <dgm:prSet phldrT="[Текст]"/>
      <dgm:spPr/>
      <dgm:t>
        <a:bodyPr/>
        <a:lstStyle/>
        <a:p>
          <a:r>
            <a:rPr lang="ru-RU" dirty="0" smtClean="0">
              <a:solidFill>
                <a:schemeClr val="bg1"/>
              </a:solidFill>
            </a:rPr>
            <a:t>Развлекательная</a:t>
          </a:r>
          <a:endParaRPr lang="ru-RU" dirty="0">
            <a:solidFill>
              <a:schemeClr val="bg1"/>
            </a:solidFill>
          </a:endParaRPr>
        </a:p>
      </dgm:t>
    </dgm:pt>
    <dgm:pt modelId="{8A3C21CE-6992-4216-8BA0-39E7488EEB61}" type="parTrans" cxnId="{EEA024E8-2178-4B52-BA2C-CE2C020A5227}">
      <dgm:prSet/>
      <dgm:spPr/>
      <dgm:t>
        <a:bodyPr/>
        <a:lstStyle/>
        <a:p>
          <a:endParaRPr lang="ru-RU"/>
        </a:p>
      </dgm:t>
    </dgm:pt>
    <dgm:pt modelId="{F1911F45-67BC-412E-B53D-D18B69C79178}" type="sibTrans" cxnId="{EEA024E8-2178-4B52-BA2C-CE2C020A5227}">
      <dgm:prSet/>
      <dgm:spPr/>
      <dgm:t>
        <a:bodyPr/>
        <a:lstStyle/>
        <a:p>
          <a:endParaRPr lang="ru-RU"/>
        </a:p>
      </dgm:t>
    </dgm:pt>
    <dgm:pt modelId="{7CC77A5C-93A6-4361-AC08-A1320185ABAA}">
      <dgm:prSet phldrT="[Текст]"/>
      <dgm:spPr/>
      <dgm:t>
        <a:bodyPr/>
        <a:lstStyle/>
        <a:p>
          <a:r>
            <a:rPr lang="ru-RU" dirty="0" smtClean="0">
              <a:solidFill>
                <a:schemeClr val="bg1"/>
              </a:solidFill>
            </a:rPr>
            <a:t>Мотивирующая</a:t>
          </a:r>
          <a:endParaRPr lang="ru-RU" dirty="0">
            <a:solidFill>
              <a:schemeClr val="bg1"/>
            </a:solidFill>
          </a:endParaRPr>
        </a:p>
      </dgm:t>
    </dgm:pt>
    <dgm:pt modelId="{EE813305-B024-467E-94ED-F30B3F963DED}" type="parTrans" cxnId="{127F0BF0-53F2-41E2-916A-7F5EC3DCDF56}">
      <dgm:prSet/>
      <dgm:spPr/>
      <dgm:t>
        <a:bodyPr/>
        <a:lstStyle/>
        <a:p>
          <a:endParaRPr lang="ru-RU"/>
        </a:p>
      </dgm:t>
    </dgm:pt>
    <dgm:pt modelId="{6C8FBEBB-EBFB-4DAE-BC44-FF3E95F99EEC}" type="sibTrans" cxnId="{127F0BF0-53F2-41E2-916A-7F5EC3DCDF56}">
      <dgm:prSet/>
      <dgm:spPr/>
      <dgm:t>
        <a:bodyPr/>
        <a:lstStyle/>
        <a:p>
          <a:endParaRPr lang="ru-RU"/>
        </a:p>
      </dgm:t>
    </dgm:pt>
    <dgm:pt modelId="{DFCC7411-EFB3-4EB3-B431-C543E2A5FF5E}" type="pres">
      <dgm:prSet presAssocID="{6C011B22-902F-4ED1-9EC2-A70389A0F435}" presName="linear" presStyleCnt="0">
        <dgm:presLayoutVars>
          <dgm:dir/>
          <dgm:animLvl val="lvl"/>
          <dgm:resizeHandles val="exact"/>
        </dgm:presLayoutVars>
      </dgm:prSet>
      <dgm:spPr/>
      <dgm:t>
        <a:bodyPr/>
        <a:lstStyle/>
        <a:p>
          <a:endParaRPr lang="ru-RU"/>
        </a:p>
      </dgm:t>
    </dgm:pt>
    <dgm:pt modelId="{8081E9B2-4EA9-4717-92BD-CB293844E430}" type="pres">
      <dgm:prSet presAssocID="{3240B483-75B5-460B-85D7-EF733B77B6C6}" presName="parentLin" presStyleCnt="0"/>
      <dgm:spPr/>
    </dgm:pt>
    <dgm:pt modelId="{090FC036-5EC1-4153-A736-D302B68C96FE}" type="pres">
      <dgm:prSet presAssocID="{3240B483-75B5-460B-85D7-EF733B77B6C6}" presName="parentLeftMargin" presStyleLbl="node1" presStyleIdx="0" presStyleCnt="4"/>
      <dgm:spPr/>
      <dgm:t>
        <a:bodyPr/>
        <a:lstStyle/>
        <a:p>
          <a:endParaRPr lang="ru-RU"/>
        </a:p>
      </dgm:t>
    </dgm:pt>
    <dgm:pt modelId="{E59EA2F5-312E-4225-B919-626CBEE64D04}" type="pres">
      <dgm:prSet presAssocID="{3240B483-75B5-460B-85D7-EF733B77B6C6}" presName="parentText" presStyleLbl="node1" presStyleIdx="0" presStyleCnt="4" custLinFactNeighborX="-5501" custLinFactNeighborY="-1110">
        <dgm:presLayoutVars>
          <dgm:chMax val="0"/>
          <dgm:bulletEnabled val="1"/>
        </dgm:presLayoutVars>
      </dgm:prSet>
      <dgm:spPr/>
      <dgm:t>
        <a:bodyPr/>
        <a:lstStyle/>
        <a:p>
          <a:endParaRPr lang="ru-RU"/>
        </a:p>
      </dgm:t>
    </dgm:pt>
    <dgm:pt modelId="{2B85B797-1FAD-41D9-85AC-88D55EFAFDFA}" type="pres">
      <dgm:prSet presAssocID="{3240B483-75B5-460B-85D7-EF733B77B6C6}" presName="negativeSpace" presStyleCnt="0"/>
      <dgm:spPr/>
    </dgm:pt>
    <dgm:pt modelId="{316F6B4B-8C61-47CF-935E-5770EE963389}" type="pres">
      <dgm:prSet presAssocID="{3240B483-75B5-460B-85D7-EF733B77B6C6}" presName="childText" presStyleLbl="conFgAcc1" presStyleIdx="0" presStyleCnt="4">
        <dgm:presLayoutVars>
          <dgm:bulletEnabled val="1"/>
        </dgm:presLayoutVars>
      </dgm:prSet>
      <dgm:spPr/>
    </dgm:pt>
    <dgm:pt modelId="{5F2EA328-EB07-4838-82F0-86FA94448CB2}" type="pres">
      <dgm:prSet presAssocID="{6C4033BD-F67E-48B2-A1D8-26FD72E23470}" presName="spaceBetweenRectangles" presStyleCnt="0"/>
      <dgm:spPr/>
    </dgm:pt>
    <dgm:pt modelId="{2AC72DC2-0C65-46CD-A96B-95F3731097BB}" type="pres">
      <dgm:prSet presAssocID="{33AD4743-5C23-4910-B96D-FFB610BD0FDF}" presName="parentLin" presStyleCnt="0"/>
      <dgm:spPr/>
    </dgm:pt>
    <dgm:pt modelId="{5CA8D0A1-D2FB-4B48-BE0C-7D22722152EC}" type="pres">
      <dgm:prSet presAssocID="{33AD4743-5C23-4910-B96D-FFB610BD0FDF}" presName="parentLeftMargin" presStyleLbl="node1" presStyleIdx="0" presStyleCnt="4"/>
      <dgm:spPr/>
      <dgm:t>
        <a:bodyPr/>
        <a:lstStyle/>
        <a:p>
          <a:endParaRPr lang="ru-RU"/>
        </a:p>
      </dgm:t>
    </dgm:pt>
    <dgm:pt modelId="{BD0FDE7E-A595-4569-BAF1-7C68DE92D8D3}" type="pres">
      <dgm:prSet presAssocID="{33AD4743-5C23-4910-B96D-FFB610BD0FDF}" presName="parentText" presStyleLbl="node1" presStyleIdx="1" presStyleCnt="4" custLinFactNeighborX="-5501" custLinFactNeighborY="4316">
        <dgm:presLayoutVars>
          <dgm:chMax val="0"/>
          <dgm:bulletEnabled val="1"/>
        </dgm:presLayoutVars>
      </dgm:prSet>
      <dgm:spPr/>
      <dgm:t>
        <a:bodyPr/>
        <a:lstStyle/>
        <a:p>
          <a:endParaRPr lang="ru-RU"/>
        </a:p>
      </dgm:t>
    </dgm:pt>
    <dgm:pt modelId="{7AE844B7-66E2-43B6-BF70-E452BA6940E9}" type="pres">
      <dgm:prSet presAssocID="{33AD4743-5C23-4910-B96D-FFB610BD0FDF}" presName="negativeSpace" presStyleCnt="0"/>
      <dgm:spPr/>
    </dgm:pt>
    <dgm:pt modelId="{E2B1A3D7-373F-45A4-8E8D-59325F314326}" type="pres">
      <dgm:prSet presAssocID="{33AD4743-5C23-4910-B96D-FFB610BD0FDF}" presName="childText" presStyleLbl="conFgAcc1" presStyleIdx="1" presStyleCnt="4">
        <dgm:presLayoutVars>
          <dgm:bulletEnabled val="1"/>
        </dgm:presLayoutVars>
      </dgm:prSet>
      <dgm:spPr/>
    </dgm:pt>
    <dgm:pt modelId="{A171F8A3-7F49-4F30-A042-356D73257F2D}" type="pres">
      <dgm:prSet presAssocID="{E88F2921-7781-4055-B166-DAD6555CEE1E}" presName="spaceBetweenRectangles" presStyleCnt="0"/>
      <dgm:spPr/>
    </dgm:pt>
    <dgm:pt modelId="{C5F867F3-2A13-459F-97DB-0E4140C77985}" type="pres">
      <dgm:prSet presAssocID="{291E8168-1EA0-4DBD-9945-CAAC7FE993E0}" presName="parentLin" presStyleCnt="0"/>
      <dgm:spPr/>
    </dgm:pt>
    <dgm:pt modelId="{C2B014F3-934D-41C5-83A3-5253486AD895}" type="pres">
      <dgm:prSet presAssocID="{291E8168-1EA0-4DBD-9945-CAAC7FE993E0}" presName="parentLeftMargin" presStyleLbl="node1" presStyleIdx="1" presStyleCnt="4"/>
      <dgm:spPr/>
      <dgm:t>
        <a:bodyPr/>
        <a:lstStyle/>
        <a:p>
          <a:endParaRPr lang="ru-RU"/>
        </a:p>
      </dgm:t>
    </dgm:pt>
    <dgm:pt modelId="{771B5EE2-B008-440F-AD75-60B7CEA58E99}" type="pres">
      <dgm:prSet presAssocID="{291E8168-1EA0-4DBD-9945-CAAC7FE993E0}" presName="parentText" presStyleLbl="node1" presStyleIdx="2" presStyleCnt="4">
        <dgm:presLayoutVars>
          <dgm:chMax val="0"/>
          <dgm:bulletEnabled val="1"/>
        </dgm:presLayoutVars>
      </dgm:prSet>
      <dgm:spPr/>
      <dgm:t>
        <a:bodyPr/>
        <a:lstStyle/>
        <a:p>
          <a:endParaRPr lang="ru-RU"/>
        </a:p>
      </dgm:t>
    </dgm:pt>
    <dgm:pt modelId="{B5A584D3-EBE2-4FC3-A051-CBF285FB0361}" type="pres">
      <dgm:prSet presAssocID="{291E8168-1EA0-4DBD-9945-CAAC7FE993E0}" presName="negativeSpace" presStyleCnt="0"/>
      <dgm:spPr/>
    </dgm:pt>
    <dgm:pt modelId="{15B3B302-788F-448D-BEF5-5BF5F4E40BAA}" type="pres">
      <dgm:prSet presAssocID="{291E8168-1EA0-4DBD-9945-CAAC7FE993E0}" presName="childText" presStyleLbl="conFgAcc1" presStyleIdx="2" presStyleCnt="4">
        <dgm:presLayoutVars>
          <dgm:bulletEnabled val="1"/>
        </dgm:presLayoutVars>
      </dgm:prSet>
      <dgm:spPr/>
    </dgm:pt>
    <dgm:pt modelId="{C9D7C0B5-BC87-4521-8556-44C1499136BF}" type="pres">
      <dgm:prSet presAssocID="{F1911F45-67BC-412E-B53D-D18B69C79178}" presName="spaceBetweenRectangles" presStyleCnt="0"/>
      <dgm:spPr/>
    </dgm:pt>
    <dgm:pt modelId="{33BAB954-B0AF-417A-B8BF-751EC40902AF}" type="pres">
      <dgm:prSet presAssocID="{7CC77A5C-93A6-4361-AC08-A1320185ABAA}" presName="parentLin" presStyleCnt="0"/>
      <dgm:spPr/>
    </dgm:pt>
    <dgm:pt modelId="{2229214E-1E9C-4B2E-953D-4026A3D46A10}" type="pres">
      <dgm:prSet presAssocID="{7CC77A5C-93A6-4361-AC08-A1320185ABAA}" presName="parentLeftMargin" presStyleLbl="node1" presStyleIdx="2" presStyleCnt="4"/>
      <dgm:spPr/>
      <dgm:t>
        <a:bodyPr/>
        <a:lstStyle/>
        <a:p>
          <a:endParaRPr lang="ru-RU"/>
        </a:p>
      </dgm:t>
    </dgm:pt>
    <dgm:pt modelId="{DDD7B79A-82E4-476F-9DEC-9DB67550B5DC}" type="pres">
      <dgm:prSet presAssocID="{7CC77A5C-93A6-4361-AC08-A1320185ABAA}" presName="parentText" presStyleLbl="node1" presStyleIdx="3" presStyleCnt="4">
        <dgm:presLayoutVars>
          <dgm:chMax val="0"/>
          <dgm:bulletEnabled val="1"/>
        </dgm:presLayoutVars>
      </dgm:prSet>
      <dgm:spPr/>
      <dgm:t>
        <a:bodyPr/>
        <a:lstStyle/>
        <a:p>
          <a:endParaRPr lang="ru-RU"/>
        </a:p>
      </dgm:t>
    </dgm:pt>
    <dgm:pt modelId="{7650BA57-432E-46BF-9C35-451CFC0747C3}" type="pres">
      <dgm:prSet presAssocID="{7CC77A5C-93A6-4361-AC08-A1320185ABAA}" presName="negativeSpace" presStyleCnt="0"/>
      <dgm:spPr/>
    </dgm:pt>
    <dgm:pt modelId="{56D0E90A-30BC-4562-ABC4-88197D3DFF16}" type="pres">
      <dgm:prSet presAssocID="{7CC77A5C-93A6-4361-AC08-A1320185ABAA}" presName="childText" presStyleLbl="conFgAcc1" presStyleIdx="3" presStyleCnt="4">
        <dgm:presLayoutVars>
          <dgm:bulletEnabled val="1"/>
        </dgm:presLayoutVars>
      </dgm:prSet>
      <dgm:spPr/>
    </dgm:pt>
  </dgm:ptLst>
  <dgm:cxnLst>
    <dgm:cxn modelId="{A7176011-0221-4874-9084-F484897B0FF3}" type="presOf" srcId="{3240B483-75B5-460B-85D7-EF733B77B6C6}" destId="{090FC036-5EC1-4153-A736-D302B68C96FE}" srcOrd="0" destOrd="0" presId="urn:microsoft.com/office/officeart/2005/8/layout/list1"/>
    <dgm:cxn modelId="{2D8FB0E8-EF07-4ECA-A0CA-11FDE907102F}" type="presOf" srcId="{33AD4743-5C23-4910-B96D-FFB610BD0FDF}" destId="{BD0FDE7E-A595-4569-BAF1-7C68DE92D8D3}" srcOrd="1" destOrd="0" presId="urn:microsoft.com/office/officeart/2005/8/layout/list1"/>
    <dgm:cxn modelId="{7EEE3A0D-0244-4245-BC61-0D86A4E2AAEF}" type="presOf" srcId="{291E8168-1EA0-4DBD-9945-CAAC7FE993E0}" destId="{C2B014F3-934D-41C5-83A3-5253486AD895}" srcOrd="0" destOrd="0" presId="urn:microsoft.com/office/officeart/2005/8/layout/list1"/>
    <dgm:cxn modelId="{EEA024E8-2178-4B52-BA2C-CE2C020A5227}" srcId="{6C011B22-902F-4ED1-9EC2-A70389A0F435}" destId="{291E8168-1EA0-4DBD-9945-CAAC7FE993E0}" srcOrd="2" destOrd="0" parTransId="{8A3C21CE-6992-4216-8BA0-39E7488EEB61}" sibTransId="{F1911F45-67BC-412E-B53D-D18B69C79178}"/>
    <dgm:cxn modelId="{93B8D1B8-C851-481C-914D-2F2F47CB70C2}" type="presOf" srcId="{6C011B22-902F-4ED1-9EC2-A70389A0F435}" destId="{DFCC7411-EFB3-4EB3-B431-C543E2A5FF5E}" srcOrd="0" destOrd="0" presId="urn:microsoft.com/office/officeart/2005/8/layout/list1"/>
    <dgm:cxn modelId="{7FA9071C-9FC7-4488-B958-EFDC99C2040D}" type="presOf" srcId="{7CC77A5C-93A6-4361-AC08-A1320185ABAA}" destId="{DDD7B79A-82E4-476F-9DEC-9DB67550B5DC}" srcOrd="1" destOrd="0" presId="urn:microsoft.com/office/officeart/2005/8/layout/list1"/>
    <dgm:cxn modelId="{127F0BF0-53F2-41E2-916A-7F5EC3DCDF56}" srcId="{6C011B22-902F-4ED1-9EC2-A70389A0F435}" destId="{7CC77A5C-93A6-4361-AC08-A1320185ABAA}" srcOrd="3" destOrd="0" parTransId="{EE813305-B024-467E-94ED-F30B3F963DED}" sibTransId="{6C8FBEBB-EBFB-4DAE-BC44-FF3E95F99EEC}"/>
    <dgm:cxn modelId="{9593DF80-3ED9-4B85-9E3E-B68C76D8CF07}" type="presOf" srcId="{3240B483-75B5-460B-85D7-EF733B77B6C6}" destId="{E59EA2F5-312E-4225-B919-626CBEE64D04}" srcOrd="1" destOrd="0" presId="urn:microsoft.com/office/officeart/2005/8/layout/list1"/>
    <dgm:cxn modelId="{F1E77DCB-4643-4145-B0AD-6E28D5B0DDE8}" srcId="{6C011B22-902F-4ED1-9EC2-A70389A0F435}" destId="{33AD4743-5C23-4910-B96D-FFB610BD0FDF}" srcOrd="1" destOrd="0" parTransId="{EE8BEEA4-A366-4BB8-909E-6ED19D66725D}" sibTransId="{E88F2921-7781-4055-B166-DAD6555CEE1E}"/>
    <dgm:cxn modelId="{D6AE21A3-2C57-4900-8478-06F72C0CAF8A}" srcId="{6C011B22-902F-4ED1-9EC2-A70389A0F435}" destId="{3240B483-75B5-460B-85D7-EF733B77B6C6}" srcOrd="0" destOrd="0" parTransId="{CB3B24C1-CB5E-4C21-8133-86D44CD83415}" sibTransId="{6C4033BD-F67E-48B2-A1D8-26FD72E23470}"/>
    <dgm:cxn modelId="{F6660ECB-A3E6-4E35-85BE-65EF84429E4F}" type="presOf" srcId="{291E8168-1EA0-4DBD-9945-CAAC7FE993E0}" destId="{771B5EE2-B008-440F-AD75-60B7CEA58E99}" srcOrd="1" destOrd="0" presId="urn:microsoft.com/office/officeart/2005/8/layout/list1"/>
    <dgm:cxn modelId="{06519A44-5D05-483A-96A8-303D727829FD}" type="presOf" srcId="{33AD4743-5C23-4910-B96D-FFB610BD0FDF}" destId="{5CA8D0A1-D2FB-4B48-BE0C-7D22722152EC}" srcOrd="0" destOrd="0" presId="urn:microsoft.com/office/officeart/2005/8/layout/list1"/>
    <dgm:cxn modelId="{41F02897-0391-4CA0-83BE-D5E49C8C8D1F}" type="presOf" srcId="{7CC77A5C-93A6-4361-AC08-A1320185ABAA}" destId="{2229214E-1E9C-4B2E-953D-4026A3D46A10}" srcOrd="0" destOrd="0" presId="urn:microsoft.com/office/officeart/2005/8/layout/list1"/>
    <dgm:cxn modelId="{E50E28B1-66FE-4108-8BAF-EAAD94C0ECF4}" type="presParOf" srcId="{DFCC7411-EFB3-4EB3-B431-C543E2A5FF5E}" destId="{8081E9B2-4EA9-4717-92BD-CB293844E430}" srcOrd="0" destOrd="0" presId="urn:microsoft.com/office/officeart/2005/8/layout/list1"/>
    <dgm:cxn modelId="{10497A31-5607-41AE-BCBB-297DFDB11204}" type="presParOf" srcId="{8081E9B2-4EA9-4717-92BD-CB293844E430}" destId="{090FC036-5EC1-4153-A736-D302B68C96FE}" srcOrd="0" destOrd="0" presId="urn:microsoft.com/office/officeart/2005/8/layout/list1"/>
    <dgm:cxn modelId="{C4446399-ED51-45DA-9BCD-A81A0CBD94CA}" type="presParOf" srcId="{8081E9B2-4EA9-4717-92BD-CB293844E430}" destId="{E59EA2F5-312E-4225-B919-626CBEE64D04}" srcOrd="1" destOrd="0" presId="urn:microsoft.com/office/officeart/2005/8/layout/list1"/>
    <dgm:cxn modelId="{9F68A81D-0016-42DD-A154-7F75296D3B2E}" type="presParOf" srcId="{DFCC7411-EFB3-4EB3-B431-C543E2A5FF5E}" destId="{2B85B797-1FAD-41D9-85AC-88D55EFAFDFA}" srcOrd="1" destOrd="0" presId="urn:microsoft.com/office/officeart/2005/8/layout/list1"/>
    <dgm:cxn modelId="{1581DFC8-E938-4EC1-B577-8E2245EE9BF1}" type="presParOf" srcId="{DFCC7411-EFB3-4EB3-B431-C543E2A5FF5E}" destId="{316F6B4B-8C61-47CF-935E-5770EE963389}" srcOrd="2" destOrd="0" presId="urn:microsoft.com/office/officeart/2005/8/layout/list1"/>
    <dgm:cxn modelId="{CC6B7F0E-E196-40A1-BA49-A40540E5F537}" type="presParOf" srcId="{DFCC7411-EFB3-4EB3-B431-C543E2A5FF5E}" destId="{5F2EA328-EB07-4838-82F0-86FA94448CB2}" srcOrd="3" destOrd="0" presId="urn:microsoft.com/office/officeart/2005/8/layout/list1"/>
    <dgm:cxn modelId="{AE918ADB-BBD3-4D87-BE55-CCDA498D2792}" type="presParOf" srcId="{DFCC7411-EFB3-4EB3-B431-C543E2A5FF5E}" destId="{2AC72DC2-0C65-46CD-A96B-95F3731097BB}" srcOrd="4" destOrd="0" presId="urn:microsoft.com/office/officeart/2005/8/layout/list1"/>
    <dgm:cxn modelId="{A9B6FE64-2161-4C94-9C4C-D0E31286FFF2}" type="presParOf" srcId="{2AC72DC2-0C65-46CD-A96B-95F3731097BB}" destId="{5CA8D0A1-D2FB-4B48-BE0C-7D22722152EC}" srcOrd="0" destOrd="0" presId="urn:microsoft.com/office/officeart/2005/8/layout/list1"/>
    <dgm:cxn modelId="{C39DBC34-CAF6-489E-ADE7-A39FB265C2A9}" type="presParOf" srcId="{2AC72DC2-0C65-46CD-A96B-95F3731097BB}" destId="{BD0FDE7E-A595-4569-BAF1-7C68DE92D8D3}" srcOrd="1" destOrd="0" presId="urn:microsoft.com/office/officeart/2005/8/layout/list1"/>
    <dgm:cxn modelId="{204B7CCF-7761-4C49-8555-FE1F39D4D132}" type="presParOf" srcId="{DFCC7411-EFB3-4EB3-B431-C543E2A5FF5E}" destId="{7AE844B7-66E2-43B6-BF70-E452BA6940E9}" srcOrd="5" destOrd="0" presId="urn:microsoft.com/office/officeart/2005/8/layout/list1"/>
    <dgm:cxn modelId="{BE511857-7B49-47C8-9DB2-08F5830021C6}" type="presParOf" srcId="{DFCC7411-EFB3-4EB3-B431-C543E2A5FF5E}" destId="{E2B1A3D7-373F-45A4-8E8D-59325F314326}" srcOrd="6" destOrd="0" presId="urn:microsoft.com/office/officeart/2005/8/layout/list1"/>
    <dgm:cxn modelId="{B3C6316F-23AE-4331-A33E-A056C5EDF790}" type="presParOf" srcId="{DFCC7411-EFB3-4EB3-B431-C543E2A5FF5E}" destId="{A171F8A3-7F49-4F30-A042-356D73257F2D}" srcOrd="7" destOrd="0" presId="urn:microsoft.com/office/officeart/2005/8/layout/list1"/>
    <dgm:cxn modelId="{9CDA7F2D-0A18-45B5-A442-EBACCDA01D2B}" type="presParOf" srcId="{DFCC7411-EFB3-4EB3-B431-C543E2A5FF5E}" destId="{C5F867F3-2A13-459F-97DB-0E4140C77985}" srcOrd="8" destOrd="0" presId="urn:microsoft.com/office/officeart/2005/8/layout/list1"/>
    <dgm:cxn modelId="{EF7E31FB-D1B3-40B5-A392-04251B3B5812}" type="presParOf" srcId="{C5F867F3-2A13-459F-97DB-0E4140C77985}" destId="{C2B014F3-934D-41C5-83A3-5253486AD895}" srcOrd="0" destOrd="0" presId="urn:microsoft.com/office/officeart/2005/8/layout/list1"/>
    <dgm:cxn modelId="{14CEBEEB-EBCE-4D94-BA0C-15DAFFD2BBCB}" type="presParOf" srcId="{C5F867F3-2A13-459F-97DB-0E4140C77985}" destId="{771B5EE2-B008-440F-AD75-60B7CEA58E99}" srcOrd="1" destOrd="0" presId="urn:microsoft.com/office/officeart/2005/8/layout/list1"/>
    <dgm:cxn modelId="{04B62241-1A7C-468A-82E8-878D9CEC6EEB}" type="presParOf" srcId="{DFCC7411-EFB3-4EB3-B431-C543E2A5FF5E}" destId="{B5A584D3-EBE2-4FC3-A051-CBF285FB0361}" srcOrd="9" destOrd="0" presId="urn:microsoft.com/office/officeart/2005/8/layout/list1"/>
    <dgm:cxn modelId="{F7FCD2B3-6DE6-4978-8E36-37BEE4A01454}" type="presParOf" srcId="{DFCC7411-EFB3-4EB3-B431-C543E2A5FF5E}" destId="{15B3B302-788F-448D-BEF5-5BF5F4E40BAA}" srcOrd="10" destOrd="0" presId="urn:microsoft.com/office/officeart/2005/8/layout/list1"/>
    <dgm:cxn modelId="{77B96FEF-BAC6-4E88-84E7-4E2DF4679F9F}" type="presParOf" srcId="{DFCC7411-EFB3-4EB3-B431-C543E2A5FF5E}" destId="{C9D7C0B5-BC87-4521-8556-44C1499136BF}" srcOrd="11" destOrd="0" presId="urn:microsoft.com/office/officeart/2005/8/layout/list1"/>
    <dgm:cxn modelId="{93F67A41-0EFF-4E78-8E93-2DDE53470592}" type="presParOf" srcId="{DFCC7411-EFB3-4EB3-B431-C543E2A5FF5E}" destId="{33BAB954-B0AF-417A-B8BF-751EC40902AF}" srcOrd="12" destOrd="0" presId="urn:microsoft.com/office/officeart/2005/8/layout/list1"/>
    <dgm:cxn modelId="{35D12247-CA04-4F5B-AE2B-A4144F1780B6}" type="presParOf" srcId="{33BAB954-B0AF-417A-B8BF-751EC40902AF}" destId="{2229214E-1E9C-4B2E-953D-4026A3D46A10}" srcOrd="0" destOrd="0" presId="urn:microsoft.com/office/officeart/2005/8/layout/list1"/>
    <dgm:cxn modelId="{831059D2-7866-4BAA-980E-86B7EF049719}" type="presParOf" srcId="{33BAB954-B0AF-417A-B8BF-751EC40902AF}" destId="{DDD7B79A-82E4-476F-9DEC-9DB67550B5DC}" srcOrd="1" destOrd="0" presId="urn:microsoft.com/office/officeart/2005/8/layout/list1"/>
    <dgm:cxn modelId="{990CBC78-71D3-41D9-930D-7AF65895E00E}" type="presParOf" srcId="{DFCC7411-EFB3-4EB3-B431-C543E2A5FF5E}" destId="{7650BA57-432E-46BF-9C35-451CFC0747C3}" srcOrd="13" destOrd="0" presId="urn:microsoft.com/office/officeart/2005/8/layout/list1"/>
    <dgm:cxn modelId="{457759F8-2599-4EDC-82BB-6C31B8DA4AB9}" type="presParOf" srcId="{DFCC7411-EFB3-4EB3-B431-C543E2A5FF5E}" destId="{56D0E90A-30BC-4562-ABC4-88197D3DFF16}"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6F6B4B-8C61-47CF-935E-5770EE963389}">
      <dsp:nvSpPr>
        <dsp:cNvPr id="0" name=""/>
        <dsp:cNvSpPr/>
      </dsp:nvSpPr>
      <dsp:spPr>
        <a:xfrm>
          <a:off x="0" y="447752"/>
          <a:ext cx="9771796" cy="680400"/>
        </a:xfrm>
        <a:prstGeom prst="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59EA2F5-312E-4225-B919-626CBEE64D04}">
      <dsp:nvSpPr>
        <dsp:cNvPr id="0" name=""/>
        <dsp:cNvSpPr/>
      </dsp:nvSpPr>
      <dsp:spPr>
        <a:xfrm>
          <a:off x="461712" y="40385"/>
          <a:ext cx="6840257" cy="79704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8545" tIns="0" rIns="258545" bIns="0" numCol="1" spcCol="1270" anchor="ctr" anchorCtr="0">
          <a:noAutofit/>
        </a:bodyPr>
        <a:lstStyle/>
        <a:p>
          <a:pPr lvl="0" algn="l" defTabSz="1200150">
            <a:lnSpc>
              <a:spcPct val="90000"/>
            </a:lnSpc>
            <a:spcBef>
              <a:spcPct val="0"/>
            </a:spcBef>
            <a:spcAft>
              <a:spcPct val="35000"/>
            </a:spcAft>
          </a:pPr>
          <a:r>
            <a:rPr lang="ru-RU" sz="2700" kern="1200" dirty="0" smtClean="0">
              <a:solidFill>
                <a:schemeClr val="bg1"/>
              </a:solidFill>
            </a:rPr>
            <a:t>Познавательная</a:t>
          </a:r>
          <a:endParaRPr lang="ru-RU" sz="2700" kern="1200" dirty="0">
            <a:solidFill>
              <a:schemeClr val="bg1"/>
            </a:solidFill>
          </a:endParaRPr>
        </a:p>
      </dsp:txBody>
      <dsp:txXfrm>
        <a:off x="500620" y="79293"/>
        <a:ext cx="6762441" cy="719224"/>
      </dsp:txXfrm>
    </dsp:sp>
    <dsp:sp modelId="{E2B1A3D7-373F-45A4-8E8D-59325F314326}">
      <dsp:nvSpPr>
        <dsp:cNvPr id="0" name=""/>
        <dsp:cNvSpPr/>
      </dsp:nvSpPr>
      <dsp:spPr>
        <a:xfrm>
          <a:off x="0" y="1672472"/>
          <a:ext cx="9771796" cy="680400"/>
        </a:xfrm>
        <a:prstGeom prst="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D0FDE7E-A595-4569-BAF1-7C68DE92D8D3}">
      <dsp:nvSpPr>
        <dsp:cNvPr id="0" name=""/>
        <dsp:cNvSpPr/>
      </dsp:nvSpPr>
      <dsp:spPr>
        <a:xfrm>
          <a:off x="461712" y="1308353"/>
          <a:ext cx="6840257" cy="79704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8545" tIns="0" rIns="258545" bIns="0" numCol="1" spcCol="1270" anchor="ctr" anchorCtr="0">
          <a:noAutofit/>
        </a:bodyPr>
        <a:lstStyle/>
        <a:p>
          <a:pPr lvl="0" algn="l" defTabSz="1200150">
            <a:lnSpc>
              <a:spcPct val="90000"/>
            </a:lnSpc>
            <a:spcBef>
              <a:spcPct val="0"/>
            </a:spcBef>
            <a:spcAft>
              <a:spcPct val="35000"/>
            </a:spcAft>
          </a:pPr>
          <a:r>
            <a:rPr lang="ru-RU" sz="2700" kern="1200" dirty="0" smtClean="0">
              <a:solidFill>
                <a:schemeClr val="bg1"/>
              </a:solidFill>
            </a:rPr>
            <a:t>Развивающая</a:t>
          </a:r>
          <a:endParaRPr lang="ru-RU" sz="2700" kern="1200" dirty="0">
            <a:solidFill>
              <a:schemeClr val="bg1"/>
            </a:solidFill>
          </a:endParaRPr>
        </a:p>
      </dsp:txBody>
      <dsp:txXfrm>
        <a:off x="500620" y="1347261"/>
        <a:ext cx="6762441" cy="719224"/>
      </dsp:txXfrm>
    </dsp:sp>
    <dsp:sp modelId="{15B3B302-788F-448D-BEF5-5BF5F4E40BAA}">
      <dsp:nvSpPr>
        <dsp:cNvPr id="0" name=""/>
        <dsp:cNvSpPr/>
      </dsp:nvSpPr>
      <dsp:spPr>
        <a:xfrm>
          <a:off x="0" y="2897192"/>
          <a:ext cx="9771796" cy="680400"/>
        </a:xfrm>
        <a:prstGeom prst="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71B5EE2-B008-440F-AD75-60B7CEA58E99}">
      <dsp:nvSpPr>
        <dsp:cNvPr id="0" name=""/>
        <dsp:cNvSpPr/>
      </dsp:nvSpPr>
      <dsp:spPr>
        <a:xfrm>
          <a:off x="488589" y="2498672"/>
          <a:ext cx="6840257" cy="79704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8545" tIns="0" rIns="258545" bIns="0" numCol="1" spcCol="1270" anchor="ctr" anchorCtr="0">
          <a:noAutofit/>
        </a:bodyPr>
        <a:lstStyle/>
        <a:p>
          <a:pPr lvl="0" algn="l" defTabSz="1200150">
            <a:lnSpc>
              <a:spcPct val="90000"/>
            </a:lnSpc>
            <a:spcBef>
              <a:spcPct val="0"/>
            </a:spcBef>
            <a:spcAft>
              <a:spcPct val="35000"/>
            </a:spcAft>
          </a:pPr>
          <a:r>
            <a:rPr lang="ru-RU" sz="2700" kern="1200" dirty="0" smtClean="0">
              <a:solidFill>
                <a:schemeClr val="bg1"/>
              </a:solidFill>
            </a:rPr>
            <a:t>Развлекательная</a:t>
          </a:r>
          <a:endParaRPr lang="ru-RU" sz="2700" kern="1200" dirty="0">
            <a:solidFill>
              <a:schemeClr val="bg1"/>
            </a:solidFill>
          </a:endParaRPr>
        </a:p>
      </dsp:txBody>
      <dsp:txXfrm>
        <a:off x="527497" y="2537580"/>
        <a:ext cx="6762441" cy="719224"/>
      </dsp:txXfrm>
    </dsp:sp>
    <dsp:sp modelId="{56D0E90A-30BC-4562-ABC4-88197D3DFF16}">
      <dsp:nvSpPr>
        <dsp:cNvPr id="0" name=""/>
        <dsp:cNvSpPr/>
      </dsp:nvSpPr>
      <dsp:spPr>
        <a:xfrm>
          <a:off x="0" y="4121913"/>
          <a:ext cx="9771796" cy="680400"/>
        </a:xfrm>
        <a:prstGeom prst="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DD7B79A-82E4-476F-9DEC-9DB67550B5DC}">
      <dsp:nvSpPr>
        <dsp:cNvPr id="0" name=""/>
        <dsp:cNvSpPr/>
      </dsp:nvSpPr>
      <dsp:spPr>
        <a:xfrm>
          <a:off x="488589" y="3723393"/>
          <a:ext cx="6840257" cy="79704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8545" tIns="0" rIns="258545" bIns="0" numCol="1" spcCol="1270" anchor="ctr" anchorCtr="0">
          <a:noAutofit/>
        </a:bodyPr>
        <a:lstStyle/>
        <a:p>
          <a:pPr lvl="0" algn="l" defTabSz="1200150">
            <a:lnSpc>
              <a:spcPct val="90000"/>
            </a:lnSpc>
            <a:spcBef>
              <a:spcPct val="0"/>
            </a:spcBef>
            <a:spcAft>
              <a:spcPct val="35000"/>
            </a:spcAft>
          </a:pPr>
          <a:r>
            <a:rPr lang="ru-RU" sz="2700" kern="1200" dirty="0" smtClean="0">
              <a:solidFill>
                <a:schemeClr val="bg1"/>
              </a:solidFill>
            </a:rPr>
            <a:t>Мотивирующая</a:t>
          </a:r>
          <a:endParaRPr lang="ru-RU" sz="2700" kern="1200" dirty="0">
            <a:solidFill>
              <a:schemeClr val="bg1"/>
            </a:solidFill>
          </a:endParaRPr>
        </a:p>
      </dsp:txBody>
      <dsp:txXfrm>
        <a:off x="527497" y="3762301"/>
        <a:ext cx="6762441" cy="71922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CA8F2B-3851-4596-8704-D8FF5CDCCB7E}" type="datetimeFigureOut">
              <a:rPr lang="ru-RU" smtClean="0"/>
              <a:t>24.10.2020</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0ED737-DC62-4CE2-954D-72FD574B03D8}" type="slidenum">
              <a:rPr lang="ru-RU" smtClean="0"/>
              <a:t>‹#›</a:t>
            </a:fld>
            <a:endParaRPr lang="ru-RU"/>
          </a:p>
        </p:txBody>
      </p:sp>
    </p:spTree>
    <p:extLst>
      <p:ext uri="{BB962C8B-B14F-4D97-AF65-F5344CB8AC3E}">
        <p14:creationId xmlns:p14="http://schemas.microsoft.com/office/powerpoint/2010/main" val="16704371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6257AB31-0A0C-467B-AFFF-83608D0EF196}" type="slidenum">
              <a:rPr lang="ru-RU" altLang="ru-RU"/>
              <a:pPr>
                <a:spcBef>
                  <a:spcPct val="0"/>
                </a:spcBef>
              </a:pPr>
              <a:t>10</a:t>
            </a:fld>
            <a:endParaRPr lang="ru-RU" altLang="ru-RU"/>
          </a:p>
        </p:txBody>
      </p:sp>
      <p:sp>
        <p:nvSpPr>
          <p:cNvPr id="16387" name="Rectangle 2"/>
          <p:cNvSpPr>
            <a:spLocks noRo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ru-RU" altLang="ru-RU" dirty="0" smtClean="0">
                <a:latin typeface="Arial" panose="020B0604020202020204" pitchFamily="34" charset="0"/>
                <a:cs typeface="Arial" panose="020B0604020202020204" pitchFamily="34" charset="0"/>
              </a:rPr>
              <a:t>1. </a:t>
            </a:r>
            <a:r>
              <a:rPr lang="ru-RU" altLang="ru-RU" dirty="0" err="1" smtClean="0">
                <a:latin typeface="Arial" panose="020B0604020202020204" pitchFamily="34" charset="0"/>
                <a:cs typeface="Arial" panose="020B0604020202020204" pitchFamily="34" charset="0"/>
              </a:rPr>
              <a:t>литературе,созданной</a:t>
            </a:r>
            <a:r>
              <a:rPr lang="ru-RU" altLang="ru-RU" dirty="0" smtClean="0">
                <a:latin typeface="Arial" panose="020B0604020202020204" pitchFamily="34" charset="0"/>
                <a:cs typeface="Arial" panose="020B0604020202020204" pitchFamily="34" charset="0"/>
              </a:rPr>
              <a:t> специально для дошкольников или пригодной </a:t>
            </a:r>
            <a:r>
              <a:rPr lang="ru-RU" altLang="ru-RU" dirty="0" err="1" smtClean="0">
                <a:latin typeface="Arial" panose="020B0604020202020204" pitchFamily="34" charset="0"/>
                <a:cs typeface="Arial" panose="020B0604020202020204" pitchFamily="34" charset="0"/>
              </a:rPr>
              <a:t>длячтения</a:t>
            </a:r>
            <a:r>
              <a:rPr lang="ru-RU" altLang="ru-RU" dirty="0" smtClean="0">
                <a:latin typeface="Arial" panose="020B0604020202020204" pitchFamily="34" charset="0"/>
                <a:cs typeface="Arial" panose="020B0604020202020204" pitchFamily="34" charset="0"/>
              </a:rPr>
              <a:t> им, это тема детской игры и игрушки (М. Моравская</a:t>
            </a:r>
          </a:p>
          <a:p>
            <a:pPr eaLnBrk="1" hangingPunct="1"/>
            <a:r>
              <a:rPr lang="ru-RU" altLang="ru-RU" dirty="0" smtClean="0">
                <a:latin typeface="Arial" panose="020B0604020202020204" pitchFamily="34" charset="0"/>
                <a:cs typeface="Arial" panose="020B0604020202020204" pitchFamily="34" charset="0"/>
              </a:rPr>
              <a:t>Пленный охотник , А. </a:t>
            </a:r>
            <a:r>
              <a:rPr lang="ru-RU" altLang="ru-RU" dirty="0" err="1" smtClean="0">
                <a:latin typeface="Arial" panose="020B0604020202020204" pitchFamily="34" charset="0"/>
                <a:cs typeface="Arial" panose="020B0604020202020204" pitchFamily="34" charset="0"/>
              </a:rPr>
              <a:t>Барто</a:t>
            </a:r>
            <a:r>
              <a:rPr lang="ru-RU" altLang="ru-RU" dirty="0" smtClean="0">
                <a:latin typeface="Arial" panose="020B0604020202020204" pitchFamily="34" charset="0"/>
                <a:cs typeface="Arial" panose="020B0604020202020204" pitchFamily="34" charset="0"/>
              </a:rPr>
              <a:t> Игра в стадо , цикл Игрушки , Э. </a:t>
            </a:r>
            <a:r>
              <a:rPr lang="ru-RU" altLang="ru-RU" dirty="0" err="1" smtClean="0">
                <a:latin typeface="Arial" panose="020B0604020202020204" pitchFamily="34" charset="0"/>
                <a:cs typeface="Arial" panose="020B0604020202020204" pitchFamily="34" charset="0"/>
              </a:rPr>
              <a:t>Мош-ковская</a:t>
            </a:r>
            <a:r>
              <a:rPr lang="ru-RU" altLang="ru-RU" dirty="0" smtClean="0">
                <a:latin typeface="Arial" panose="020B0604020202020204" pitchFamily="34" charset="0"/>
                <a:cs typeface="Arial" panose="020B0604020202020204" pitchFamily="34" charset="0"/>
              </a:rPr>
              <a:t> Магазин и др.); тема детства (рассказы </a:t>
            </a:r>
            <a:r>
              <a:rPr lang="ru-RU" altLang="ru-RU" dirty="0" err="1" smtClean="0">
                <a:latin typeface="Arial" panose="020B0604020202020204" pitchFamily="34" charset="0"/>
                <a:cs typeface="Arial" panose="020B0604020202020204" pitchFamily="34" charset="0"/>
              </a:rPr>
              <a:t>Н.Носова,В.Драгунского</a:t>
            </a:r>
            <a:r>
              <a:rPr lang="ru-RU" altLang="ru-RU" dirty="0" smtClean="0">
                <a:latin typeface="Arial" panose="020B0604020202020204" pitchFamily="34" charset="0"/>
                <a:cs typeface="Arial" panose="020B0604020202020204" pitchFamily="34" charset="0"/>
              </a:rPr>
              <a:t>); тема природы, изображение животного мира (ши-</a:t>
            </a:r>
            <a:r>
              <a:rPr lang="ru-RU" altLang="ru-RU" dirty="0" err="1" smtClean="0">
                <a:latin typeface="Arial" panose="020B0604020202020204" pitchFamily="34" charset="0"/>
                <a:cs typeface="Arial" panose="020B0604020202020204" pitchFamily="34" charset="0"/>
              </a:rPr>
              <a:t>рокий</a:t>
            </a:r>
            <a:r>
              <a:rPr lang="ru-RU" altLang="ru-RU" dirty="0" smtClean="0">
                <a:latin typeface="Arial" panose="020B0604020202020204" pitchFamily="34" charset="0"/>
                <a:cs typeface="Arial" panose="020B0604020202020204" pitchFamily="34" charset="0"/>
              </a:rPr>
              <a:t> круг авторов, среди которых В. Бианки, Ю. </a:t>
            </a:r>
            <a:r>
              <a:rPr lang="ru-RU" altLang="ru-RU" dirty="0" err="1" smtClean="0">
                <a:latin typeface="Arial" panose="020B0604020202020204" pitchFamily="34" charset="0"/>
                <a:cs typeface="Arial" panose="020B0604020202020204" pitchFamily="34" charset="0"/>
              </a:rPr>
              <a:t>Дмитриев,Ю.Линник</a:t>
            </a:r>
            <a:r>
              <a:rPr lang="ru-RU" altLang="ru-RU" dirty="0" smtClean="0">
                <a:latin typeface="Arial" panose="020B0604020202020204" pitchFamily="34" charset="0"/>
                <a:cs typeface="Arial" panose="020B0604020202020204" pitchFamily="34" charset="0"/>
              </a:rPr>
              <a:t> и др.); тема внутрисемейных отношений и </a:t>
            </a:r>
            <a:r>
              <a:rPr lang="ru-RU" altLang="ru-RU" dirty="0" err="1" smtClean="0">
                <a:latin typeface="Arial" panose="020B0604020202020204" pitchFamily="34" charset="0"/>
                <a:cs typeface="Arial" panose="020B0604020202020204" pitchFamily="34" charset="0"/>
              </a:rPr>
              <a:t>отношенийвнутри</a:t>
            </a:r>
            <a:r>
              <a:rPr lang="ru-RU" altLang="ru-RU" dirty="0" smtClean="0">
                <a:latin typeface="Arial" panose="020B0604020202020204" pitchFamily="34" charset="0"/>
                <a:cs typeface="Arial" panose="020B0604020202020204" pitchFamily="34" charset="0"/>
              </a:rPr>
              <a:t> детского коллектива (</a:t>
            </a:r>
            <a:r>
              <a:rPr lang="ru-RU" altLang="ru-RU" dirty="0" err="1" smtClean="0">
                <a:latin typeface="Arial" panose="020B0604020202020204" pitchFamily="34" charset="0"/>
                <a:cs typeface="Arial" panose="020B0604020202020204" pitchFamily="34" charset="0"/>
              </a:rPr>
              <a:t>Л.Чарская</a:t>
            </a:r>
            <a:r>
              <a:rPr lang="ru-RU" altLang="ru-RU" dirty="0" smtClean="0">
                <a:latin typeface="Arial" panose="020B0604020202020204" pitchFamily="34" charset="0"/>
                <a:cs typeface="Arial" panose="020B0604020202020204" pitchFamily="34" charset="0"/>
              </a:rPr>
              <a:t> Княжна </a:t>
            </a:r>
            <a:r>
              <a:rPr lang="ru-RU" altLang="ru-RU" dirty="0" err="1" smtClean="0">
                <a:latin typeface="Arial" panose="020B0604020202020204" pitchFamily="34" charset="0"/>
                <a:cs typeface="Arial" panose="020B0604020202020204" pitchFamily="34" charset="0"/>
              </a:rPr>
              <a:t>Джаваха</a:t>
            </a:r>
            <a:r>
              <a:rPr lang="ru-RU" altLang="ru-RU" dirty="0" smtClean="0">
                <a:latin typeface="Arial" panose="020B0604020202020204" pitchFamily="34" charset="0"/>
                <a:cs typeface="Arial" panose="020B0604020202020204" pitchFamily="34" charset="0"/>
              </a:rPr>
              <a:t> , </a:t>
            </a:r>
            <a:r>
              <a:rPr lang="ru-RU" altLang="ru-RU" dirty="0" err="1" smtClean="0">
                <a:latin typeface="Arial" panose="020B0604020202020204" pitchFamily="34" charset="0"/>
                <a:cs typeface="Arial" panose="020B0604020202020204" pitchFamily="34" charset="0"/>
              </a:rPr>
              <a:t>С.Ге-оргиев</a:t>
            </a:r>
            <a:r>
              <a:rPr lang="ru-RU" altLang="ru-RU" dirty="0" smtClean="0">
                <a:latin typeface="Arial" panose="020B0604020202020204" pitchFamily="34" charset="0"/>
                <a:cs typeface="Arial" panose="020B0604020202020204" pitchFamily="34" charset="0"/>
              </a:rPr>
              <a:t> Дедушка и др.). В литературе для дошкольников </a:t>
            </a:r>
            <a:r>
              <a:rPr lang="ru-RU" altLang="ru-RU" dirty="0" err="1" smtClean="0">
                <a:latin typeface="Arial" panose="020B0604020202020204" pitchFamily="34" charset="0"/>
                <a:cs typeface="Arial" panose="020B0604020202020204" pitchFamily="34" charset="0"/>
              </a:rPr>
              <a:t>широкоразвита</a:t>
            </a:r>
            <a:r>
              <a:rPr lang="ru-RU" altLang="ru-RU" dirty="0" smtClean="0">
                <a:latin typeface="Arial" panose="020B0604020202020204" pitchFamily="34" charset="0"/>
                <a:cs typeface="Arial" panose="020B0604020202020204" pitchFamily="34" charset="0"/>
              </a:rPr>
              <a:t> прикладная тематика, необходимая данному </a:t>
            </a:r>
            <a:r>
              <a:rPr lang="ru-RU" altLang="ru-RU" dirty="0" err="1" smtClean="0">
                <a:latin typeface="Arial" panose="020B0604020202020204" pitchFamily="34" charset="0"/>
                <a:cs typeface="Arial" panose="020B0604020202020204" pitchFamily="34" charset="0"/>
              </a:rPr>
              <a:t>периодустановления</a:t>
            </a:r>
            <a:r>
              <a:rPr lang="ru-RU" altLang="ru-RU" dirty="0" smtClean="0">
                <a:latin typeface="Arial" panose="020B0604020202020204" pitchFamily="34" charset="0"/>
                <a:cs typeface="Arial" panose="020B0604020202020204" pitchFamily="34" charset="0"/>
              </a:rPr>
              <a:t> человека (</a:t>
            </a:r>
            <a:r>
              <a:rPr lang="ru-RU" altLang="ru-RU" dirty="0" err="1" smtClean="0">
                <a:latin typeface="Arial" panose="020B0604020202020204" pitchFamily="34" charset="0"/>
                <a:cs typeface="Arial" panose="020B0604020202020204" pitchFamily="34" charset="0"/>
              </a:rPr>
              <a:t>М.Дружинина</a:t>
            </a:r>
            <a:r>
              <a:rPr lang="ru-RU" altLang="ru-RU" dirty="0" smtClean="0">
                <a:latin typeface="Arial" panose="020B0604020202020204" pitchFamily="34" charset="0"/>
                <a:cs typeface="Arial" panose="020B0604020202020204" pitchFamily="34" charset="0"/>
              </a:rPr>
              <a:t> Который час? , </a:t>
            </a:r>
            <a:r>
              <a:rPr lang="ru-RU" altLang="ru-RU" dirty="0" err="1" smtClean="0">
                <a:latin typeface="Arial" panose="020B0604020202020204" pitchFamily="34" charset="0"/>
                <a:cs typeface="Arial" panose="020B0604020202020204" pitchFamily="34" charset="0"/>
              </a:rPr>
              <a:t>Н.ПикулеваУговорушки</a:t>
            </a:r>
            <a:r>
              <a:rPr lang="ru-RU" altLang="ru-RU" dirty="0" smtClean="0">
                <a:latin typeface="Arial" panose="020B0604020202020204" pitchFamily="34" charset="0"/>
                <a:cs typeface="Arial" panose="020B0604020202020204" pitchFamily="34" charset="0"/>
              </a:rPr>
              <a:t> и др.).</a:t>
            </a:r>
          </a:p>
          <a:p>
            <a:pPr eaLnBrk="1" hangingPunct="1"/>
            <a:endParaRPr lang="ru-RU" altLang="ru-RU"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02653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12886220-9361-4A7E-9AF9-4EFC711676C9}" type="slidenum">
              <a:rPr lang="ru-RU" altLang="ru-RU"/>
              <a:pPr>
                <a:spcBef>
                  <a:spcPct val="0"/>
                </a:spcBef>
              </a:pPr>
              <a:t>11</a:t>
            </a:fld>
            <a:endParaRPr lang="ru-RU" altLang="ru-RU"/>
          </a:p>
        </p:txBody>
      </p:sp>
      <p:sp>
        <p:nvSpPr>
          <p:cNvPr id="18435" name="Rectangle 2"/>
          <p:cNvSpPr>
            <a:spLocks noRo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ru-RU" altLang="ru-RU" smtClean="0">
                <a:latin typeface="Arial" panose="020B0604020202020204" pitchFamily="34" charset="0"/>
                <a:cs typeface="Arial" panose="020B0604020202020204" pitchFamily="34" charset="0"/>
              </a:rPr>
              <a:t>А.Барто пользуется парной рифмой, которая уместна здесь и сточки зрения поэтики, и с точки зрения восприятия малыша: ему</a:t>
            </a:r>
          </a:p>
          <a:p>
            <a:pPr eaLnBrk="1" hangingPunct="1"/>
            <a:r>
              <a:rPr lang="ru-RU" altLang="ru-RU" smtClean="0">
                <a:latin typeface="Arial" panose="020B0604020202020204" pitchFamily="34" charset="0"/>
                <a:cs typeface="Arial" panose="020B0604020202020204" pitchFamily="34" charset="0"/>
              </a:rPr>
              <a:t>легче чувствовать близлежащие рифмы. Рифмующиеся слова несутосновную смысловую нагрузку стиха. Но поскольку</a:t>
            </a:r>
          </a:p>
          <a:p>
            <a:pPr eaLnBrk="1" hangingPunct="1"/>
            <a:r>
              <a:rPr lang="ru-RU" altLang="ru-RU" smtClean="0">
                <a:latin typeface="Arial" panose="020B0604020202020204" pitchFamily="34" charset="0"/>
                <a:cs typeface="Arial" panose="020B0604020202020204" pitchFamily="34" charset="0"/>
              </a:rPr>
              <a:t>стихотворение адресовано дошкольнику, поэт не обходится без дидактики( Все равно его не брошу ), без создания образа идеального</a:t>
            </a:r>
          </a:p>
          <a:p>
            <a:pPr eaLnBrk="1" hangingPunct="1"/>
            <a:r>
              <a:rPr lang="ru-RU" altLang="ru-RU" smtClean="0">
                <a:latin typeface="Arial" panose="020B0604020202020204" pitchFamily="34" charset="0"/>
                <a:cs typeface="Arial" panose="020B0604020202020204" pitchFamily="34" charset="0"/>
              </a:rPr>
              <a:t>ребенка ровесника читателя, который и выражает авторскую идеюверности и преданности старой детской игрушке, проходящую</a:t>
            </a:r>
          </a:p>
          <a:p>
            <a:pPr eaLnBrk="1" hangingPunct="1"/>
            <a:r>
              <a:rPr lang="ru-RU" altLang="ru-RU" smtClean="0">
                <a:latin typeface="Arial" panose="020B0604020202020204" pitchFamily="34" charset="0"/>
                <a:cs typeface="Arial" panose="020B0604020202020204" pitchFamily="34" charset="0"/>
              </a:rPr>
              <a:t>через всю детскую литературу (см., например, Друг детстваВ. Драгунского).</a:t>
            </a:r>
          </a:p>
        </p:txBody>
      </p:sp>
    </p:spTree>
    <p:extLst>
      <p:ext uri="{BB962C8B-B14F-4D97-AF65-F5344CB8AC3E}">
        <p14:creationId xmlns:p14="http://schemas.microsoft.com/office/powerpoint/2010/main" val="32654444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8F0DE99D-D593-48B0-BCEC-1CCB7C5FD185}" type="datetimeFigureOut">
              <a:rPr lang="ru-RU" smtClean="0"/>
              <a:t>24.10.2020</a:t>
            </a:fld>
            <a:endParaRPr lang="ru-RU"/>
          </a:p>
        </p:txBody>
      </p:sp>
      <p:sp>
        <p:nvSpPr>
          <p:cNvPr id="5" name="Footer Placeholder 4"/>
          <p:cNvSpPr>
            <a:spLocks noGrp="1"/>
          </p:cNvSpPr>
          <p:nvPr>
            <p:ph type="ftr" sz="quarter" idx="11"/>
          </p:nvPr>
        </p:nvSpPr>
        <p:spPr/>
        <p:txBody>
          <a:bodyPr/>
          <a:lstStyle/>
          <a:p>
            <a:endParaRPr lang="ru-RU"/>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0B14F833-880B-4A1B-8CDD-1AB0C4139FDB}" type="slidenum">
              <a:rPr lang="ru-RU" smtClean="0"/>
              <a:t>‹#›</a:t>
            </a:fld>
            <a:endParaRPr lang="ru-RU"/>
          </a:p>
        </p:txBody>
      </p:sp>
    </p:spTree>
    <p:extLst>
      <p:ext uri="{BB962C8B-B14F-4D97-AF65-F5344CB8AC3E}">
        <p14:creationId xmlns:p14="http://schemas.microsoft.com/office/powerpoint/2010/main" val="8795855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F0DE99D-D593-48B0-BCEC-1CCB7C5FD185}" type="datetimeFigureOut">
              <a:rPr lang="ru-RU" smtClean="0"/>
              <a:t>24.10.2020</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0B14F833-880B-4A1B-8CDD-1AB0C4139FDB}" type="slidenum">
              <a:rPr lang="ru-RU" smtClean="0"/>
              <a:t>‹#›</a:t>
            </a:fld>
            <a:endParaRPr lang="ru-RU"/>
          </a:p>
        </p:txBody>
      </p:sp>
    </p:spTree>
    <p:extLst>
      <p:ext uri="{BB962C8B-B14F-4D97-AF65-F5344CB8AC3E}">
        <p14:creationId xmlns:p14="http://schemas.microsoft.com/office/powerpoint/2010/main" val="37843489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F0DE99D-D593-48B0-BCEC-1CCB7C5FD185}" type="datetimeFigureOut">
              <a:rPr lang="ru-RU" smtClean="0"/>
              <a:t>24.10.2020</a:t>
            </a:fld>
            <a:endParaRPr lang="ru-RU"/>
          </a:p>
        </p:txBody>
      </p:sp>
      <p:sp>
        <p:nvSpPr>
          <p:cNvPr id="5" name="Footer Placeholder 4"/>
          <p:cNvSpPr>
            <a:spLocks noGrp="1"/>
          </p:cNvSpPr>
          <p:nvPr>
            <p:ph type="ftr" sz="quarter" idx="11"/>
          </p:nvPr>
        </p:nvSpPr>
        <p:spPr/>
        <p:txBody>
          <a:bodyPr/>
          <a:lstStyle/>
          <a:p>
            <a:endParaRPr lang="ru-RU"/>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0B14F833-880B-4A1B-8CDD-1AB0C4139FDB}" type="slidenum">
              <a:rPr lang="ru-RU" smtClean="0"/>
              <a:t>‹#›</a:t>
            </a:fld>
            <a:endParaRPr lang="ru-RU"/>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49028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8F0DE99D-D593-48B0-BCEC-1CCB7C5FD185}" type="datetimeFigureOut">
              <a:rPr lang="ru-RU" smtClean="0"/>
              <a:t>24.10.2020</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0B14F833-880B-4A1B-8CDD-1AB0C4139FDB}" type="slidenum">
              <a:rPr lang="ru-RU" smtClean="0"/>
              <a:t>‹#›</a:t>
            </a:fld>
            <a:endParaRPr lang="ru-RU"/>
          </a:p>
        </p:txBody>
      </p:sp>
    </p:spTree>
    <p:extLst>
      <p:ext uri="{BB962C8B-B14F-4D97-AF65-F5344CB8AC3E}">
        <p14:creationId xmlns:p14="http://schemas.microsoft.com/office/powerpoint/2010/main" val="6755563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8F0DE99D-D593-48B0-BCEC-1CCB7C5FD185}" type="datetimeFigureOut">
              <a:rPr lang="ru-RU" smtClean="0"/>
              <a:t>24.10.2020</a:t>
            </a:fld>
            <a:endParaRPr lang="ru-RU"/>
          </a:p>
        </p:txBody>
      </p:sp>
      <p:sp>
        <p:nvSpPr>
          <p:cNvPr id="6" name="Footer Placeholder 5"/>
          <p:cNvSpPr>
            <a:spLocks noGrp="1"/>
          </p:cNvSpPr>
          <p:nvPr>
            <p:ph type="ftr" sz="quarter" idx="11"/>
          </p:nvPr>
        </p:nvSpPr>
        <p:spPr/>
        <p:txBody>
          <a:bodyPr/>
          <a:lstStyle/>
          <a:p>
            <a:endParaRPr lang="ru-RU"/>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0B14F833-880B-4A1B-8CDD-1AB0C4139FDB}" type="slidenum">
              <a:rPr lang="ru-RU" smtClean="0"/>
              <a:t>‹#›</a:t>
            </a:fld>
            <a:endParaRPr lang="ru-RU"/>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1047336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8F0DE99D-D593-48B0-BCEC-1CCB7C5FD185}" type="datetimeFigureOut">
              <a:rPr lang="ru-RU" smtClean="0"/>
              <a:t>24.10.2020</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0B14F833-880B-4A1B-8CDD-1AB0C4139FDB}" type="slidenum">
              <a:rPr lang="ru-RU" smtClean="0"/>
              <a:t>‹#›</a:t>
            </a:fld>
            <a:endParaRPr lang="ru-RU"/>
          </a:p>
        </p:txBody>
      </p:sp>
    </p:spTree>
    <p:extLst>
      <p:ext uri="{BB962C8B-B14F-4D97-AF65-F5344CB8AC3E}">
        <p14:creationId xmlns:p14="http://schemas.microsoft.com/office/powerpoint/2010/main" val="33288316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F0DE99D-D593-48B0-BCEC-1CCB7C5FD185}" type="datetimeFigureOut">
              <a:rPr lang="ru-RU" smtClean="0"/>
              <a:t>24.10.2020</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0B14F833-880B-4A1B-8CDD-1AB0C4139FDB}" type="slidenum">
              <a:rPr lang="ru-RU" smtClean="0"/>
              <a:t>‹#›</a:t>
            </a:fld>
            <a:endParaRPr lang="ru-RU"/>
          </a:p>
        </p:txBody>
      </p:sp>
    </p:spTree>
    <p:extLst>
      <p:ext uri="{BB962C8B-B14F-4D97-AF65-F5344CB8AC3E}">
        <p14:creationId xmlns:p14="http://schemas.microsoft.com/office/powerpoint/2010/main" val="37246363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F0DE99D-D593-48B0-BCEC-1CCB7C5FD185}" type="datetimeFigureOut">
              <a:rPr lang="ru-RU" smtClean="0"/>
              <a:t>24.10.2020</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0B14F833-880B-4A1B-8CDD-1AB0C4139FDB}" type="slidenum">
              <a:rPr lang="ru-RU" smtClean="0"/>
              <a:t>‹#›</a:t>
            </a:fld>
            <a:endParaRPr lang="ru-RU"/>
          </a:p>
        </p:txBody>
      </p:sp>
    </p:spTree>
    <p:extLst>
      <p:ext uri="{BB962C8B-B14F-4D97-AF65-F5344CB8AC3E}">
        <p14:creationId xmlns:p14="http://schemas.microsoft.com/office/powerpoint/2010/main" val="4082161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7813"/>
            <a:ext cx="109728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09600" y="1600201"/>
            <a:ext cx="53848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197600" y="1600201"/>
            <a:ext cx="53848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FEDBA1ED-75C0-4BD1-9595-9B4B64760883}" type="slidenum">
              <a:rPr lang="ru-RU" altLang="ru-RU"/>
              <a:pPr>
                <a:defRPr/>
              </a:pPr>
              <a:t>‹#›</a:t>
            </a:fld>
            <a:endParaRPr lang="ru-RU" altLang="ru-RU"/>
          </a:p>
        </p:txBody>
      </p:sp>
    </p:spTree>
    <p:extLst>
      <p:ext uri="{BB962C8B-B14F-4D97-AF65-F5344CB8AC3E}">
        <p14:creationId xmlns:p14="http://schemas.microsoft.com/office/powerpoint/2010/main" val="22079110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7813"/>
            <a:ext cx="109728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609600" y="1600201"/>
            <a:ext cx="10972800" cy="4530725"/>
          </a:xfrm>
        </p:spPr>
        <p:txBody>
          <a:bodyPr rtlCol="0">
            <a:normAutofit/>
          </a:bodyPr>
          <a:lstStyle/>
          <a:p>
            <a:pPr lvl="0"/>
            <a:endParaRPr lang="ru-RU" noProof="0" smtClean="0"/>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2E71417-C607-44F9-918F-2D4F28F3FCF6}" type="slidenum">
              <a:rPr lang="ru-RU" altLang="ru-RU"/>
              <a:pPr>
                <a:defRPr/>
              </a:pPr>
              <a:t>‹#›</a:t>
            </a:fld>
            <a:endParaRPr lang="ru-RU" altLang="ru-RU"/>
          </a:p>
        </p:txBody>
      </p:sp>
    </p:spTree>
    <p:extLst>
      <p:ext uri="{BB962C8B-B14F-4D97-AF65-F5344CB8AC3E}">
        <p14:creationId xmlns:p14="http://schemas.microsoft.com/office/powerpoint/2010/main" val="3083774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F0DE99D-D593-48B0-BCEC-1CCB7C5FD185}" type="datetimeFigureOut">
              <a:rPr lang="ru-RU" smtClean="0"/>
              <a:t>24.10.2020</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0B14F833-880B-4A1B-8CDD-1AB0C4139FDB}" type="slidenum">
              <a:rPr lang="ru-RU" smtClean="0"/>
              <a:t>‹#›</a:t>
            </a:fld>
            <a:endParaRPr lang="ru-RU"/>
          </a:p>
        </p:txBody>
      </p:sp>
    </p:spTree>
    <p:extLst>
      <p:ext uri="{BB962C8B-B14F-4D97-AF65-F5344CB8AC3E}">
        <p14:creationId xmlns:p14="http://schemas.microsoft.com/office/powerpoint/2010/main" val="1421467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F0DE99D-D593-48B0-BCEC-1CCB7C5FD185}" type="datetimeFigureOut">
              <a:rPr lang="ru-RU" smtClean="0"/>
              <a:t>24.10.2020</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0B14F833-880B-4A1B-8CDD-1AB0C4139FDB}" type="slidenum">
              <a:rPr lang="ru-RU" smtClean="0"/>
              <a:t>‹#›</a:t>
            </a:fld>
            <a:endParaRPr lang="ru-RU"/>
          </a:p>
        </p:txBody>
      </p:sp>
    </p:spTree>
    <p:extLst>
      <p:ext uri="{BB962C8B-B14F-4D97-AF65-F5344CB8AC3E}">
        <p14:creationId xmlns:p14="http://schemas.microsoft.com/office/powerpoint/2010/main" val="17743940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8F0DE99D-D593-48B0-BCEC-1CCB7C5FD185}" type="datetimeFigureOut">
              <a:rPr lang="ru-RU" smtClean="0"/>
              <a:t>24.10.2020</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0B14F833-880B-4A1B-8CDD-1AB0C4139FDB}" type="slidenum">
              <a:rPr lang="ru-RU" smtClean="0"/>
              <a:t>‹#›</a:t>
            </a:fld>
            <a:endParaRPr lang="ru-RU"/>
          </a:p>
        </p:txBody>
      </p:sp>
    </p:spTree>
    <p:extLst>
      <p:ext uri="{BB962C8B-B14F-4D97-AF65-F5344CB8AC3E}">
        <p14:creationId xmlns:p14="http://schemas.microsoft.com/office/powerpoint/2010/main" val="33645219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8F0DE99D-D593-48B0-BCEC-1CCB7C5FD185}" type="datetimeFigureOut">
              <a:rPr lang="ru-RU" smtClean="0"/>
              <a:t>24.10.2020</a:t>
            </a:fld>
            <a:endParaRPr lang="ru-RU"/>
          </a:p>
        </p:txBody>
      </p:sp>
      <p:sp>
        <p:nvSpPr>
          <p:cNvPr id="8" name="Footer Placeholder 7"/>
          <p:cNvSpPr>
            <a:spLocks noGrp="1"/>
          </p:cNvSpPr>
          <p:nvPr>
            <p:ph type="ftr" sz="quarter" idx="11"/>
          </p:nvPr>
        </p:nvSpPr>
        <p:spPr/>
        <p:txBody>
          <a:bodyPr/>
          <a:lstStyle/>
          <a:p>
            <a:endParaRPr lang="ru-RU"/>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0B14F833-880B-4A1B-8CDD-1AB0C4139FDB}" type="slidenum">
              <a:rPr lang="ru-RU" smtClean="0"/>
              <a:t>‹#›</a:t>
            </a:fld>
            <a:endParaRPr lang="ru-RU"/>
          </a:p>
        </p:txBody>
      </p:sp>
    </p:spTree>
    <p:extLst>
      <p:ext uri="{BB962C8B-B14F-4D97-AF65-F5344CB8AC3E}">
        <p14:creationId xmlns:p14="http://schemas.microsoft.com/office/powerpoint/2010/main" val="2760007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8F0DE99D-D593-48B0-BCEC-1CCB7C5FD185}" type="datetimeFigureOut">
              <a:rPr lang="ru-RU" smtClean="0"/>
              <a:t>24.10.2020</a:t>
            </a:fld>
            <a:endParaRPr lang="ru-RU"/>
          </a:p>
        </p:txBody>
      </p:sp>
      <p:sp>
        <p:nvSpPr>
          <p:cNvPr id="4" name="Footer Placeholder 3"/>
          <p:cNvSpPr>
            <a:spLocks noGrp="1"/>
          </p:cNvSpPr>
          <p:nvPr>
            <p:ph type="ftr" sz="quarter" idx="11"/>
          </p:nvPr>
        </p:nvSpPr>
        <p:spPr/>
        <p:txBody>
          <a:bodyPr/>
          <a:lstStyle/>
          <a:p>
            <a:endParaRPr lang="ru-RU"/>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0B14F833-880B-4A1B-8CDD-1AB0C4139FDB}" type="slidenum">
              <a:rPr lang="ru-RU" smtClean="0"/>
              <a:t>‹#›</a:t>
            </a:fld>
            <a:endParaRPr lang="ru-RU"/>
          </a:p>
        </p:txBody>
      </p:sp>
    </p:spTree>
    <p:extLst>
      <p:ext uri="{BB962C8B-B14F-4D97-AF65-F5344CB8AC3E}">
        <p14:creationId xmlns:p14="http://schemas.microsoft.com/office/powerpoint/2010/main" val="32436729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0DE99D-D593-48B0-BCEC-1CCB7C5FD185}" type="datetimeFigureOut">
              <a:rPr lang="ru-RU" smtClean="0"/>
              <a:t>24.10.2020</a:t>
            </a:fld>
            <a:endParaRPr lang="ru-RU"/>
          </a:p>
        </p:txBody>
      </p:sp>
      <p:sp>
        <p:nvSpPr>
          <p:cNvPr id="3" name="Footer Placeholder 2"/>
          <p:cNvSpPr>
            <a:spLocks noGrp="1"/>
          </p:cNvSpPr>
          <p:nvPr>
            <p:ph type="ftr" sz="quarter" idx="11"/>
          </p:nvPr>
        </p:nvSpPr>
        <p:spPr/>
        <p:txBody>
          <a:bodyPr/>
          <a:lstStyle/>
          <a:p>
            <a:endParaRPr lang="ru-RU"/>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0B14F833-880B-4A1B-8CDD-1AB0C4139FDB}" type="slidenum">
              <a:rPr lang="ru-RU" smtClean="0"/>
              <a:t>‹#›</a:t>
            </a:fld>
            <a:endParaRPr lang="ru-RU"/>
          </a:p>
        </p:txBody>
      </p:sp>
    </p:spTree>
    <p:extLst>
      <p:ext uri="{BB962C8B-B14F-4D97-AF65-F5344CB8AC3E}">
        <p14:creationId xmlns:p14="http://schemas.microsoft.com/office/powerpoint/2010/main" val="9784946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8F0DE99D-D593-48B0-BCEC-1CCB7C5FD185}" type="datetimeFigureOut">
              <a:rPr lang="ru-RU" smtClean="0"/>
              <a:t>24.10.2020</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0B14F833-880B-4A1B-8CDD-1AB0C4139FDB}" type="slidenum">
              <a:rPr lang="ru-RU" smtClean="0"/>
              <a:t>‹#›</a:t>
            </a:fld>
            <a:endParaRPr lang="ru-RU"/>
          </a:p>
        </p:txBody>
      </p:sp>
    </p:spTree>
    <p:extLst>
      <p:ext uri="{BB962C8B-B14F-4D97-AF65-F5344CB8AC3E}">
        <p14:creationId xmlns:p14="http://schemas.microsoft.com/office/powerpoint/2010/main" val="3987287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8F0DE99D-D593-48B0-BCEC-1CCB7C5FD185}" type="datetimeFigureOut">
              <a:rPr lang="ru-RU" smtClean="0"/>
              <a:t>24.10.2020</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0B14F833-880B-4A1B-8CDD-1AB0C4139FDB}" type="slidenum">
              <a:rPr lang="ru-RU" smtClean="0"/>
              <a:t>‹#›</a:t>
            </a:fld>
            <a:endParaRPr lang="ru-RU"/>
          </a:p>
        </p:txBody>
      </p:sp>
    </p:spTree>
    <p:extLst>
      <p:ext uri="{BB962C8B-B14F-4D97-AF65-F5344CB8AC3E}">
        <p14:creationId xmlns:p14="http://schemas.microsoft.com/office/powerpoint/2010/main" val="7320810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8F0DE99D-D593-48B0-BCEC-1CCB7C5FD185}" type="datetimeFigureOut">
              <a:rPr lang="ru-RU" smtClean="0"/>
              <a:t>24.10.2020</a:t>
            </a:fld>
            <a:endParaRPr lang="ru-RU"/>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0B14F833-880B-4A1B-8CDD-1AB0C4139FDB}" type="slidenum">
              <a:rPr lang="ru-RU" smtClean="0"/>
              <a:t>‹#›</a:t>
            </a:fld>
            <a:endParaRPr lang="ru-RU"/>
          </a:p>
        </p:txBody>
      </p:sp>
    </p:spTree>
    <p:extLst>
      <p:ext uri="{BB962C8B-B14F-4D97-AF65-F5344CB8AC3E}">
        <p14:creationId xmlns:p14="http://schemas.microsoft.com/office/powerpoint/2010/main" val="39679790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multiurok.ru/stefa/"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icdlib.nspu.ru/catalog/details/icdlib/644850/"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mailto:stefa77777@mail.ru" TargetMode="External"/><Relationship Id="rId1" Type="http://schemas.openxmlformats.org/officeDocument/2006/relationships/slideLayout" Target="../slideLayouts/slideLayout2.xml"/><Relationship Id="rId5" Type="http://schemas.openxmlformats.org/officeDocument/2006/relationships/hyperlink" Target="https://multiurok.ru/stefa/" TargetMode="Externa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hyperlink" Target="https://ru.wikipedia.org/wiki/%D0%92%D0%BE%D1%81%D0%BF%D0%B8%D1%82%D0%B0%D0%BD%D0%B8%D0%B5" TargetMode="External"/><Relationship Id="rId2" Type="http://schemas.openxmlformats.org/officeDocument/2006/relationships/hyperlink" Target="https://ru.wikipedia.org/wiki/%D0%A0%D0%B5%D0%B1%D1%91%D0%BD%D0%BE%D0%BA"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b="1" dirty="0" smtClean="0">
                <a:solidFill>
                  <a:schemeClr val="accent1"/>
                </a:solidFill>
                <a:latin typeface="Georgia" panose="02040502050405020303" pitchFamily="18" charset="0"/>
              </a:rPr>
              <a:t>Специфика детской литературы</a:t>
            </a:r>
            <a:endParaRPr lang="ru-RU" b="1" dirty="0">
              <a:solidFill>
                <a:schemeClr val="accent1"/>
              </a:solidFill>
              <a:latin typeface="Georgia" panose="02040502050405020303" pitchFamily="18" charset="0"/>
            </a:endParaRPr>
          </a:p>
        </p:txBody>
      </p:sp>
      <p:sp>
        <p:nvSpPr>
          <p:cNvPr id="3" name="Подзаголовок 2"/>
          <p:cNvSpPr>
            <a:spLocks noGrp="1"/>
          </p:cNvSpPr>
          <p:nvPr>
            <p:ph type="subTitle" idx="1"/>
          </p:nvPr>
        </p:nvSpPr>
        <p:spPr>
          <a:xfrm>
            <a:off x="3152633" y="4326340"/>
            <a:ext cx="8461161" cy="1651379"/>
          </a:xfrm>
        </p:spPr>
        <p:txBody>
          <a:bodyPr>
            <a:normAutofit fontScale="77500" lnSpcReduction="20000"/>
          </a:bodyPr>
          <a:lstStyle/>
          <a:p>
            <a:endParaRPr lang="ru-RU" dirty="0" smtClean="0"/>
          </a:p>
          <a:p>
            <a:endParaRPr lang="ru-RU" dirty="0"/>
          </a:p>
          <a:p>
            <a:pPr algn="r"/>
            <a:r>
              <a:rPr lang="ru-RU" sz="4000" dirty="0" smtClean="0">
                <a:latin typeface="Georgia" panose="02040502050405020303" pitchFamily="18" charset="0"/>
              </a:rPr>
              <a:t>Методический материал к занятию</a:t>
            </a:r>
          </a:p>
          <a:p>
            <a:pPr algn="r"/>
            <a:r>
              <a:rPr lang="ru-RU" sz="4000" dirty="0">
                <a:latin typeface="Georgia" panose="02040502050405020303" pitchFamily="18" charset="0"/>
              </a:rPr>
              <a:t>Курс «Детская литература»</a:t>
            </a:r>
          </a:p>
          <a:p>
            <a:pPr algn="r"/>
            <a:endParaRPr lang="ru-RU" sz="4000" dirty="0">
              <a:latin typeface="Georgia" panose="02040502050405020303" pitchFamily="18"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33528" y="777921"/>
            <a:ext cx="3320457" cy="2347415"/>
          </a:xfrm>
          <a:prstGeom prst="rect">
            <a:avLst/>
          </a:prstGeom>
          <a:ln>
            <a:noFill/>
          </a:ln>
          <a:effectLst>
            <a:outerShdw blurRad="292100" dist="139700" dir="2700000" algn="tl" rotWithShape="0">
              <a:srgbClr val="333333">
                <a:alpha val="65000"/>
              </a:srgbClr>
            </a:outerShdw>
          </a:effectLst>
        </p:spPr>
      </p:pic>
      <p:sp>
        <p:nvSpPr>
          <p:cNvPr id="5" name="Прямоугольник 4"/>
          <p:cNvSpPr/>
          <p:nvPr/>
        </p:nvSpPr>
        <p:spPr>
          <a:xfrm>
            <a:off x="4462818" y="6244758"/>
            <a:ext cx="4196983" cy="369332"/>
          </a:xfrm>
          <a:prstGeom prst="rect">
            <a:avLst/>
          </a:prstGeom>
        </p:spPr>
        <p:txBody>
          <a:bodyPr wrap="none">
            <a:spAutoFit/>
          </a:bodyPr>
          <a:lstStyle/>
          <a:p>
            <a:r>
              <a:rPr lang="ru-RU" dirty="0"/>
              <a:t>© 2020, </a:t>
            </a:r>
            <a:r>
              <a:rPr lang="ru-RU" dirty="0" err="1">
                <a:hlinkClick r:id="rId3" tooltip="Гизатулина Ольга Ивановна"/>
              </a:rPr>
              <a:t>Гизатулина</a:t>
            </a:r>
            <a:r>
              <a:rPr lang="ru-RU" dirty="0">
                <a:hlinkClick r:id="rId3" tooltip="Гизатулина Ольга Ивановна"/>
              </a:rPr>
              <a:t> Ольга Ивановна</a:t>
            </a:r>
            <a:endParaRPr lang="ru-RU" dirty="0"/>
          </a:p>
        </p:txBody>
      </p:sp>
    </p:spTree>
    <p:extLst>
      <p:ext uri="{BB962C8B-B14F-4D97-AF65-F5344CB8AC3E}">
        <p14:creationId xmlns:p14="http://schemas.microsoft.com/office/powerpoint/2010/main" val="38616313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body" idx="4294967295"/>
          </p:nvPr>
        </p:nvSpPr>
        <p:spPr>
          <a:xfrm>
            <a:off x="1904999" y="533400"/>
            <a:ext cx="9709245" cy="5791200"/>
          </a:xfrm>
        </p:spPr>
        <p:txBody>
          <a:bodyPr/>
          <a:lstStyle/>
          <a:p>
            <a:pPr eaLnBrk="1" hangingPunct="1"/>
            <a:r>
              <a:rPr lang="ru-RU" altLang="ru-RU" sz="2800" b="1" dirty="0">
                <a:solidFill>
                  <a:schemeClr val="accent1"/>
                </a:solidFill>
                <a:latin typeface="Georgia" panose="02040502050405020303" pitchFamily="18" charset="0"/>
              </a:rPr>
              <a:t>Специфика детской литературы </a:t>
            </a:r>
            <a:r>
              <a:rPr lang="ru-RU" altLang="ru-RU" sz="2800" dirty="0">
                <a:latin typeface="Georgia" panose="02040502050405020303" pitchFamily="18" charset="0"/>
              </a:rPr>
              <a:t>в России была обоснована в статье </a:t>
            </a:r>
            <a:r>
              <a:rPr lang="ru-RU" altLang="ru-RU" sz="2800" b="1" dirty="0" err="1">
                <a:latin typeface="Georgia" panose="02040502050405020303" pitchFamily="18" charset="0"/>
              </a:rPr>
              <a:t>Л.Толстого</a:t>
            </a:r>
            <a:r>
              <a:rPr lang="ru-RU" altLang="ru-RU" sz="2800" b="1" dirty="0">
                <a:latin typeface="Georgia" panose="02040502050405020303" pitchFamily="18" charset="0"/>
              </a:rPr>
              <a:t> </a:t>
            </a:r>
            <a:r>
              <a:rPr lang="ru-RU" altLang="ru-RU" sz="2800" b="1" dirty="0" smtClean="0">
                <a:latin typeface="Georgia" panose="02040502050405020303" pitchFamily="18" charset="0"/>
              </a:rPr>
              <a:t> «</a:t>
            </a:r>
            <a:r>
              <a:rPr lang="ru-RU" altLang="ru-RU" sz="2800" b="1" dirty="0">
                <a:latin typeface="Georgia" panose="02040502050405020303" pitchFamily="18" charset="0"/>
              </a:rPr>
              <a:t>Кому у кого учиться писать, </a:t>
            </a:r>
            <a:r>
              <a:rPr lang="ru-RU" altLang="ru-RU" sz="2800" b="1" dirty="0" smtClean="0">
                <a:latin typeface="Georgia" panose="02040502050405020303" pitchFamily="18" charset="0"/>
              </a:rPr>
              <a:t>крестьянским ребятам </a:t>
            </a:r>
            <a:r>
              <a:rPr lang="ru-RU" altLang="ru-RU" sz="2800" b="1" dirty="0">
                <a:latin typeface="Georgia" panose="02040502050405020303" pitchFamily="18" charset="0"/>
              </a:rPr>
              <a:t>у нас, или нам у крестьянских </a:t>
            </a:r>
            <a:r>
              <a:rPr lang="ru-RU" altLang="ru-RU" sz="2800" b="1" dirty="0" smtClean="0">
                <a:latin typeface="Georgia" panose="02040502050405020303" pitchFamily="18" charset="0"/>
              </a:rPr>
              <a:t>ребят?»</a:t>
            </a:r>
          </a:p>
          <a:p>
            <a:pPr eaLnBrk="1" hangingPunct="1"/>
            <a:endParaRPr lang="ru-RU" altLang="ru-RU" sz="2800" b="1" dirty="0">
              <a:latin typeface="Georgia" panose="02040502050405020303" pitchFamily="18" charset="0"/>
            </a:endParaRPr>
          </a:p>
          <a:p>
            <a:pPr algn="l" eaLnBrk="1" hangingPunct="1"/>
            <a:r>
              <a:rPr lang="ru-RU" altLang="ru-RU" sz="2400" dirty="0">
                <a:latin typeface="Georgia" panose="02040502050405020303" pitchFamily="18" charset="0"/>
              </a:rPr>
              <a:t>1. Детская литература отдает предпочтение темам, </a:t>
            </a:r>
            <a:r>
              <a:rPr lang="ru-RU" altLang="ru-RU" sz="2400" dirty="0" smtClean="0">
                <a:latin typeface="Georgia" panose="02040502050405020303" pitchFamily="18" charset="0"/>
              </a:rPr>
              <a:t>взятым </a:t>
            </a:r>
            <a:r>
              <a:rPr lang="ru-RU" altLang="ru-RU" sz="2400" dirty="0">
                <a:latin typeface="Georgia" panose="02040502050405020303" pitchFamily="18" charset="0"/>
              </a:rPr>
              <a:t>из жизни своего читателя.</a:t>
            </a:r>
          </a:p>
          <a:p>
            <a:pPr algn="l" eaLnBrk="1" hangingPunct="1"/>
            <a:r>
              <a:rPr lang="ru-RU" altLang="ru-RU" sz="2400" dirty="0">
                <a:latin typeface="Georgia" panose="02040502050405020303" pitchFamily="18" charset="0"/>
              </a:rPr>
              <a:t>2. Язык детской литературы должен быть не просто </a:t>
            </a:r>
            <a:r>
              <a:rPr lang="ru-RU" altLang="ru-RU" sz="2400" dirty="0" smtClean="0">
                <a:latin typeface="Georgia" panose="02040502050405020303" pitchFamily="18" charset="0"/>
              </a:rPr>
              <a:t>ярким</a:t>
            </a:r>
            <a:r>
              <a:rPr lang="ru-RU" altLang="ru-RU" sz="2400" dirty="0">
                <a:latin typeface="Georgia" panose="02040502050405020303" pitchFamily="18" charset="0"/>
              </a:rPr>
              <a:t>, понятным ребенку.</a:t>
            </a:r>
          </a:p>
        </p:txBody>
      </p:sp>
    </p:spTree>
    <p:extLst>
      <p:ext uri="{BB962C8B-B14F-4D97-AF65-F5344CB8AC3E}">
        <p14:creationId xmlns:p14="http://schemas.microsoft.com/office/powerpoint/2010/main" val="34723734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ru-RU" altLang="ru-RU" b="1" dirty="0" err="1">
                <a:solidFill>
                  <a:schemeClr val="accent1"/>
                </a:solidFill>
                <a:latin typeface="Georgia" panose="02040502050405020303" pitchFamily="18" charset="0"/>
              </a:rPr>
              <a:t>А.Барто</a:t>
            </a:r>
            <a:endParaRPr lang="ru-RU" altLang="ru-RU" b="1" dirty="0">
              <a:solidFill>
                <a:schemeClr val="accent1"/>
              </a:solidFill>
              <a:latin typeface="Georgia" panose="02040502050405020303" pitchFamily="18" charset="0"/>
            </a:endParaRPr>
          </a:p>
        </p:txBody>
      </p:sp>
      <p:sp>
        <p:nvSpPr>
          <p:cNvPr id="17411" name="Rectangle 3"/>
          <p:cNvSpPr>
            <a:spLocks noGrp="1" noChangeArrowheads="1"/>
          </p:cNvSpPr>
          <p:nvPr>
            <p:ph type="body" idx="1"/>
          </p:nvPr>
        </p:nvSpPr>
        <p:spPr>
          <a:xfrm>
            <a:off x="4735772" y="2133600"/>
            <a:ext cx="6768839" cy="3777622"/>
          </a:xfrm>
        </p:spPr>
        <p:txBody>
          <a:bodyPr/>
          <a:lstStyle/>
          <a:p>
            <a:pPr eaLnBrk="1" hangingPunct="1"/>
            <a:r>
              <a:rPr lang="ru-RU" altLang="ru-RU" sz="2800" dirty="0">
                <a:latin typeface="Georgia" panose="02040502050405020303" pitchFamily="18" charset="0"/>
              </a:rPr>
              <a:t>Уронили мишку на пол,</a:t>
            </a:r>
          </a:p>
          <a:p>
            <a:pPr eaLnBrk="1" hangingPunct="1"/>
            <a:r>
              <a:rPr lang="ru-RU" altLang="ru-RU" sz="2800" dirty="0">
                <a:latin typeface="Georgia" panose="02040502050405020303" pitchFamily="18" charset="0"/>
              </a:rPr>
              <a:t>Оторвали мишке лапу.</a:t>
            </a:r>
          </a:p>
          <a:p>
            <a:pPr eaLnBrk="1" hangingPunct="1"/>
            <a:r>
              <a:rPr lang="ru-RU" altLang="ru-RU" sz="2800" dirty="0">
                <a:latin typeface="Georgia" panose="02040502050405020303" pitchFamily="18" charset="0"/>
              </a:rPr>
              <a:t>Всё равно его не брошу – </a:t>
            </a:r>
          </a:p>
          <a:p>
            <a:pPr eaLnBrk="1" hangingPunct="1"/>
            <a:r>
              <a:rPr lang="ru-RU" altLang="ru-RU" sz="2800" dirty="0">
                <a:latin typeface="Georgia" panose="02040502050405020303" pitchFamily="18" charset="0"/>
              </a:rPr>
              <a:t>Потому что он хороший.</a:t>
            </a:r>
          </a:p>
        </p:txBody>
      </p:sp>
      <p:pic>
        <p:nvPicPr>
          <p:cNvPr id="17412" name="Picture 5" descr="MC900232136[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92925" y="2759122"/>
            <a:ext cx="1905000" cy="231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95197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algn="r" eaLnBrk="1" hangingPunct="1"/>
            <a:r>
              <a:rPr lang="ru-RU" altLang="ru-RU" sz="2800" i="1" dirty="0">
                <a:solidFill>
                  <a:schemeClr val="accent1"/>
                </a:solidFill>
                <a:latin typeface="Georgia" panose="02040502050405020303" pitchFamily="18" charset="0"/>
              </a:rPr>
              <a:t>Покровская А.К. Основные течения в современной детской литературе</a:t>
            </a:r>
          </a:p>
        </p:txBody>
      </p:sp>
      <p:sp>
        <p:nvSpPr>
          <p:cNvPr id="21507" name="Rectangle 3"/>
          <p:cNvSpPr>
            <a:spLocks noGrp="1" noChangeArrowheads="1"/>
          </p:cNvSpPr>
          <p:nvPr>
            <p:ph type="body" idx="1"/>
          </p:nvPr>
        </p:nvSpPr>
        <p:spPr>
          <a:xfrm>
            <a:off x="1219199" y="1905000"/>
            <a:ext cx="11323093" cy="3777622"/>
          </a:xfrm>
        </p:spPr>
        <p:txBody>
          <a:bodyPr/>
          <a:lstStyle/>
          <a:p>
            <a:pPr algn="l" eaLnBrk="1" hangingPunct="1"/>
            <a:r>
              <a:rPr lang="ru-RU" altLang="ru-RU" sz="2400" dirty="0">
                <a:latin typeface="Georgia" panose="02040502050405020303" pitchFamily="18" charset="0"/>
              </a:rPr>
              <a:t>3) Свои художественные средства изображения </a:t>
            </a:r>
          </a:p>
          <a:p>
            <a:pPr algn="l" eaLnBrk="1" hangingPunct="1"/>
            <a:r>
              <a:rPr lang="ru-RU" altLang="ru-RU" sz="2400" dirty="0">
                <a:latin typeface="Georgia" panose="02040502050405020303" pitchFamily="18" charset="0"/>
              </a:rPr>
              <a:t>действительности: </a:t>
            </a:r>
          </a:p>
          <a:p>
            <a:pPr algn="l" eaLnBrk="1" hangingPunct="1">
              <a:buFontTx/>
              <a:buChar char="•"/>
            </a:pPr>
            <a:r>
              <a:rPr lang="ru-RU" altLang="ru-RU" sz="2400" b="1" i="1" dirty="0">
                <a:latin typeface="Georgia" panose="02040502050405020303" pitchFamily="18" charset="0"/>
              </a:rPr>
              <a:t>анимизм</a:t>
            </a:r>
          </a:p>
          <a:p>
            <a:pPr algn="l" eaLnBrk="1" hangingPunct="1">
              <a:buFontTx/>
              <a:buChar char="•"/>
            </a:pPr>
            <a:r>
              <a:rPr lang="ru-RU" altLang="ru-RU" sz="2400" b="1" i="1" dirty="0">
                <a:latin typeface="Georgia" panose="02040502050405020303" pitchFamily="18" charset="0"/>
              </a:rPr>
              <a:t>антропоморфизм</a:t>
            </a:r>
          </a:p>
          <a:p>
            <a:pPr algn="l" eaLnBrk="1" hangingPunct="1">
              <a:buFontTx/>
              <a:buChar char="•"/>
            </a:pPr>
            <a:r>
              <a:rPr lang="ru-RU" altLang="ru-RU" sz="2400" b="1" i="1" dirty="0">
                <a:latin typeface="Georgia" panose="02040502050405020303" pitchFamily="18" charset="0"/>
              </a:rPr>
              <a:t>алогизм</a:t>
            </a:r>
          </a:p>
        </p:txBody>
      </p:sp>
      <p:sp>
        <p:nvSpPr>
          <p:cNvPr id="21508" name="AutoShape 4"/>
          <p:cNvSpPr>
            <a:spLocks noChangeArrowheads="1"/>
          </p:cNvSpPr>
          <p:nvPr/>
        </p:nvSpPr>
        <p:spPr bwMode="auto">
          <a:xfrm>
            <a:off x="5638800" y="2438400"/>
            <a:ext cx="3657600" cy="685800"/>
          </a:xfrm>
          <a:prstGeom prst="wedgeRectCallout">
            <a:avLst>
              <a:gd name="adj1" fmla="val -93579"/>
              <a:gd name="adj2" fmla="val 38426"/>
            </a:avLst>
          </a:prstGeom>
          <a:solidFill>
            <a:srgbClr val="EAEAEA"/>
          </a:solidFill>
          <a:ln w="9525">
            <a:solidFill>
              <a:schemeClr val="tx1"/>
            </a:solidFill>
            <a:miter lim="800000"/>
            <a:headEnd/>
            <a:tailEnd/>
          </a:ln>
        </p:spPr>
        <p:txBody>
          <a:bodyPr/>
          <a:lstStyle>
            <a:lvl1pPr algn="ctr">
              <a:spcBef>
                <a:spcPct val="20000"/>
              </a:spcBef>
              <a:defRPr sz="3200">
                <a:solidFill>
                  <a:schemeClr val="tx1"/>
                </a:solidFill>
                <a:latin typeface="Monotype Corsiva" panose="03010101010201010101" pitchFamily="66" charset="0"/>
                <a:cs typeface="Arial" panose="020B0604020202020204" pitchFamily="34" charset="0"/>
              </a:defRPr>
            </a:lvl1pPr>
            <a:lvl2pPr marL="742950" indent="-285750">
              <a:spcBef>
                <a:spcPct val="20000"/>
              </a:spcBef>
              <a:buChar char="–"/>
              <a:defRPr sz="2800">
                <a:solidFill>
                  <a:schemeClr val="tx1"/>
                </a:solidFill>
                <a:latin typeface="Monotype Corsiva" panose="03010101010201010101" pitchFamily="66" charset="0"/>
                <a:cs typeface="Arial" panose="020B0604020202020204" pitchFamily="34" charset="0"/>
              </a:defRPr>
            </a:lvl2pPr>
            <a:lvl3pPr marL="1143000" indent="-228600">
              <a:spcBef>
                <a:spcPct val="20000"/>
              </a:spcBef>
              <a:buChar char="•"/>
              <a:defRPr sz="2400">
                <a:solidFill>
                  <a:schemeClr val="tx1"/>
                </a:solidFill>
                <a:latin typeface="Monotype Corsiva" panose="03010101010201010101" pitchFamily="66" charset="0"/>
                <a:cs typeface="Arial" panose="020B0604020202020204" pitchFamily="34" charset="0"/>
              </a:defRPr>
            </a:lvl3pPr>
            <a:lvl4pPr marL="1600200" indent="-228600">
              <a:spcBef>
                <a:spcPct val="20000"/>
              </a:spcBef>
              <a:buChar char="–"/>
              <a:defRPr sz="2000">
                <a:solidFill>
                  <a:schemeClr val="tx1"/>
                </a:solidFill>
                <a:latin typeface="Monotype Corsiva" panose="03010101010201010101" pitchFamily="66" charset="0"/>
                <a:cs typeface="Arial" panose="020B0604020202020204" pitchFamily="34" charset="0"/>
              </a:defRPr>
            </a:lvl4pPr>
            <a:lvl5pPr marL="2057400" indent="-228600">
              <a:spcBef>
                <a:spcPct val="20000"/>
              </a:spcBef>
              <a:buChar char="•"/>
              <a:defRPr sz="2000">
                <a:solidFill>
                  <a:schemeClr val="tx1"/>
                </a:solidFill>
                <a:latin typeface="Monotype Corsiva" panose="03010101010201010101"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Monotype Corsiva" panose="03010101010201010101"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Monotype Corsiva" panose="03010101010201010101"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Monotype Corsiva" panose="03010101010201010101"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Monotype Corsiva" panose="03010101010201010101" pitchFamily="66" charset="0"/>
                <a:cs typeface="Arial" panose="020B0604020202020204" pitchFamily="34" charset="0"/>
              </a:defRPr>
            </a:lvl9pPr>
          </a:lstStyle>
          <a:p>
            <a:pPr eaLnBrk="1" hangingPunct="1">
              <a:spcBef>
                <a:spcPct val="0"/>
              </a:spcBef>
            </a:pPr>
            <a:r>
              <a:rPr lang="ru-RU" altLang="ru-RU" sz="1800" dirty="0">
                <a:latin typeface="Times New Roman" panose="02020603050405020304" pitchFamily="18" charset="0"/>
              </a:rPr>
              <a:t>Вера в одушевлённость природы</a:t>
            </a:r>
          </a:p>
        </p:txBody>
      </p:sp>
      <p:sp>
        <p:nvSpPr>
          <p:cNvPr id="21509" name="AutoShape 5"/>
          <p:cNvSpPr>
            <a:spLocks noChangeArrowheads="1"/>
          </p:cNvSpPr>
          <p:nvPr/>
        </p:nvSpPr>
        <p:spPr bwMode="auto">
          <a:xfrm>
            <a:off x="6477000" y="3276600"/>
            <a:ext cx="3657600" cy="914400"/>
          </a:xfrm>
          <a:prstGeom prst="wedgeRectCallout">
            <a:avLst>
              <a:gd name="adj1" fmla="val -86981"/>
              <a:gd name="adj2" fmla="val -15278"/>
            </a:avLst>
          </a:prstGeom>
          <a:solidFill>
            <a:srgbClr val="EAEAEA"/>
          </a:solidFill>
          <a:ln w="9525">
            <a:solidFill>
              <a:schemeClr val="tx1"/>
            </a:solidFill>
            <a:miter lim="800000"/>
            <a:headEnd/>
            <a:tailEnd/>
          </a:ln>
        </p:spPr>
        <p:txBody>
          <a:bodyPr/>
          <a:lstStyle>
            <a:lvl1pPr algn="ctr">
              <a:spcBef>
                <a:spcPct val="20000"/>
              </a:spcBef>
              <a:defRPr sz="3200">
                <a:solidFill>
                  <a:schemeClr val="tx1"/>
                </a:solidFill>
                <a:latin typeface="Monotype Corsiva" panose="03010101010201010101" pitchFamily="66" charset="0"/>
                <a:cs typeface="Arial" panose="020B0604020202020204" pitchFamily="34" charset="0"/>
              </a:defRPr>
            </a:lvl1pPr>
            <a:lvl2pPr marL="742950" indent="-285750">
              <a:spcBef>
                <a:spcPct val="20000"/>
              </a:spcBef>
              <a:buChar char="–"/>
              <a:defRPr sz="2800">
                <a:solidFill>
                  <a:schemeClr val="tx1"/>
                </a:solidFill>
                <a:latin typeface="Monotype Corsiva" panose="03010101010201010101" pitchFamily="66" charset="0"/>
                <a:cs typeface="Arial" panose="020B0604020202020204" pitchFamily="34" charset="0"/>
              </a:defRPr>
            </a:lvl2pPr>
            <a:lvl3pPr marL="1143000" indent="-228600">
              <a:spcBef>
                <a:spcPct val="20000"/>
              </a:spcBef>
              <a:buChar char="•"/>
              <a:defRPr sz="2400">
                <a:solidFill>
                  <a:schemeClr val="tx1"/>
                </a:solidFill>
                <a:latin typeface="Monotype Corsiva" panose="03010101010201010101" pitchFamily="66" charset="0"/>
                <a:cs typeface="Arial" panose="020B0604020202020204" pitchFamily="34" charset="0"/>
              </a:defRPr>
            </a:lvl3pPr>
            <a:lvl4pPr marL="1600200" indent="-228600">
              <a:spcBef>
                <a:spcPct val="20000"/>
              </a:spcBef>
              <a:buChar char="–"/>
              <a:defRPr sz="2000">
                <a:solidFill>
                  <a:schemeClr val="tx1"/>
                </a:solidFill>
                <a:latin typeface="Monotype Corsiva" panose="03010101010201010101" pitchFamily="66" charset="0"/>
                <a:cs typeface="Arial" panose="020B0604020202020204" pitchFamily="34" charset="0"/>
              </a:defRPr>
            </a:lvl4pPr>
            <a:lvl5pPr marL="2057400" indent="-228600">
              <a:spcBef>
                <a:spcPct val="20000"/>
              </a:spcBef>
              <a:buChar char="•"/>
              <a:defRPr sz="2000">
                <a:solidFill>
                  <a:schemeClr val="tx1"/>
                </a:solidFill>
                <a:latin typeface="Monotype Corsiva" panose="03010101010201010101"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Monotype Corsiva" panose="03010101010201010101"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Monotype Corsiva" panose="03010101010201010101"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Monotype Corsiva" panose="03010101010201010101"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Monotype Corsiva" panose="03010101010201010101" pitchFamily="66" charset="0"/>
                <a:cs typeface="Arial" panose="020B0604020202020204" pitchFamily="34" charset="0"/>
              </a:defRPr>
            </a:lvl9pPr>
          </a:lstStyle>
          <a:p>
            <a:pPr eaLnBrk="1" hangingPunct="1">
              <a:spcBef>
                <a:spcPct val="0"/>
              </a:spcBef>
            </a:pPr>
            <a:r>
              <a:rPr lang="ru-RU" altLang="ru-RU" sz="1800" dirty="0">
                <a:latin typeface="Times New Roman" panose="02020603050405020304" pitchFamily="18" charset="0"/>
              </a:rPr>
              <a:t>Наделение человеческими качествами животных, предметов, явлений</a:t>
            </a:r>
          </a:p>
        </p:txBody>
      </p:sp>
      <p:sp>
        <p:nvSpPr>
          <p:cNvPr id="21510" name="AutoShape 6"/>
          <p:cNvSpPr>
            <a:spLocks noChangeArrowheads="1"/>
          </p:cNvSpPr>
          <p:nvPr/>
        </p:nvSpPr>
        <p:spPr bwMode="auto">
          <a:xfrm>
            <a:off x="6248400" y="4495800"/>
            <a:ext cx="3657600" cy="914400"/>
          </a:xfrm>
          <a:prstGeom prst="wedgeRectCallout">
            <a:avLst>
              <a:gd name="adj1" fmla="val -115755"/>
              <a:gd name="adj2" fmla="val -89931"/>
            </a:avLst>
          </a:prstGeom>
          <a:solidFill>
            <a:srgbClr val="EAEAEA"/>
          </a:solidFill>
          <a:ln w="9525">
            <a:solidFill>
              <a:schemeClr val="tx1"/>
            </a:solidFill>
            <a:miter lim="800000"/>
            <a:headEnd/>
            <a:tailEnd/>
          </a:ln>
        </p:spPr>
        <p:txBody>
          <a:bodyPr/>
          <a:lstStyle>
            <a:lvl1pPr algn="ctr">
              <a:spcBef>
                <a:spcPct val="20000"/>
              </a:spcBef>
              <a:defRPr sz="3200">
                <a:solidFill>
                  <a:schemeClr val="tx1"/>
                </a:solidFill>
                <a:latin typeface="Monotype Corsiva" panose="03010101010201010101" pitchFamily="66" charset="0"/>
                <a:cs typeface="Arial" panose="020B0604020202020204" pitchFamily="34" charset="0"/>
              </a:defRPr>
            </a:lvl1pPr>
            <a:lvl2pPr marL="742950" indent="-285750">
              <a:spcBef>
                <a:spcPct val="20000"/>
              </a:spcBef>
              <a:buChar char="–"/>
              <a:defRPr sz="2800">
                <a:solidFill>
                  <a:schemeClr val="tx1"/>
                </a:solidFill>
                <a:latin typeface="Monotype Corsiva" panose="03010101010201010101" pitchFamily="66" charset="0"/>
                <a:cs typeface="Arial" panose="020B0604020202020204" pitchFamily="34" charset="0"/>
              </a:defRPr>
            </a:lvl2pPr>
            <a:lvl3pPr marL="1143000" indent="-228600">
              <a:spcBef>
                <a:spcPct val="20000"/>
              </a:spcBef>
              <a:buChar char="•"/>
              <a:defRPr sz="2400">
                <a:solidFill>
                  <a:schemeClr val="tx1"/>
                </a:solidFill>
                <a:latin typeface="Monotype Corsiva" panose="03010101010201010101" pitchFamily="66" charset="0"/>
                <a:cs typeface="Arial" panose="020B0604020202020204" pitchFamily="34" charset="0"/>
              </a:defRPr>
            </a:lvl3pPr>
            <a:lvl4pPr marL="1600200" indent="-228600">
              <a:spcBef>
                <a:spcPct val="20000"/>
              </a:spcBef>
              <a:buChar char="–"/>
              <a:defRPr sz="2000">
                <a:solidFill>
                  <a:schemeClr val="tx1"/>
                </a:solidFill>
                <a:latin typeface="Monotype Corsiva" panose="03010101010201010101" pitchFamily="66" charset="0"/>
                <a:cs typeface="Arial" panose="020B0604020202020204" pitchFamily="34" charset="0"/>
              </a:defRPr>
            </a:lvl4pPr>
            <a:lvl5pPr marL="2057400" indent="-228600">
              <a:spcBef>
                <a:spcPct val="20000"/>
              </a:spcBef>
              <a:buChar char="•"/>
              <a:defRPr sz="2000">
                <a:solidFill>
                  <a:schemeClr val="tx1"/>
                </a:solidFill>
                <a:latin typeface="Monotype Corsiva" panose="03010101010201010101"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Monotype Corsiva" panose="03010101010201010101"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Monotype Corsiva" panose="03010101010201010101"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Monotype Corsiva" panose="03010101010201010101"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Monotype Corsiva" panose="03010101010201010101" pitchFamily="66" charset="0"/>
                <a:cs typeface="Arial" panose="020B0604020202020204" pitchFamily="34" charset="0"/>
              </a:defRPr>
            </a:lvl9pPr>
          </a:lstStyle>
          <a:p>
            <a:pPr eaLnBrk="1" hangingPunct="1">
              <a:spcBef>
                <a:spcPct val="0"/>
              </a:spcBef>
            </a:pPr>
            <a:r>
              <a:rPr lang="ru-RU" altLang="ru-RU" sz="1800">
                <a:latin typeface="Times New Roman" panose="02020603050405020304" pitchFamily="18" charset="0"/>
              </a:rPr>
              <a:t>Нелогическое рассуждение, ход мысли, нарушающий законы и правила логики</a:t>
            </a:r>
          </a:p>
        </p:txBody>
      </p:sp>
    </p:spTree>
    <p:extLst>
      <p:ext uri="{BB962C8B-B14F-4D97-AF65-F5344CB8AC3E}">
        <p14:creationId xmlns:p14="http://schemas.microsoft.com/office/powerpoint/2010/main" val="28721668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ru-RU" altLang="ru-RU" sz="2800" dirty="0">
                <a:latin typeface="Georgia" panose="02040502050405020303" pitchFamily="18" charset="0"/>
              </a:rPr>
              <a:t>4) Художественные стихотворные приёмы</a:t>
            </a:r>
          </a:p>
        </p:txBody>
      </p:sp>
      <p:sp>
        <p:nvSpPr>
          <p:cNvPr id="24579" name="Rectangle 3"/>
          <p:cNvSpPr>
            <a:spLocks noGrp="1" noChangeArrowheads="1"/>
          </p:cNvSpPr>
          <p:nvPr>
            <p:ph type="body" idx="1"/>
          </p:nvPr>
        </p:nvSpPr>
        <p:spPr/>
        <p:txBody>
          <a:bodyPr>
            <a:normAutofit fontScale="92500" lnSpcReduction="20000"/>
          </a:bodyPr>
          <a:lstStyle/>
          <a:p>
            <a:pPr algn="l" eaLnBrk="1" hangingPunct="1">
              <a:lnSpc>
                <a:spcPct val="90000"/>
              </a:lnSpc>
              <a:buFontTx/>
              <a:buChar char="•"/>
            </a:pPr>
            <a:r>
              <a:rPr lang="ru-RU" altLang="ru-RU" sz="2400" b="1" i="1" dirty="0">
                <a:latin typeface="Georgia" panose="02040502050405020303" pitchFamily="18" charset="0"/>
              </a:rPr>
              <a:t>аллитерация</a:t>
            </a:r>
          </a:p>
          <a:p>
            <a:pPr eaLnBrk="1" hangingPunct="1">
              <a:lnSpc>
                <a:spcPct val="90000"/>
              </a:lnSpc>
            </a:pPr>
            <a:r>
              <a:rPr lang="ru-RU" altLang="ru-RU" sz="2400" dirty="0">
                <a:latin typeface="Georgia" panose="02040502050405020303" pitchFamily="18" charset="0"/>
              </a:rPr>
              <a:t> </a:t>
            </a:r>
            <a:r>
              <a:rPr lang="ru-RU" altLang="ru-RU" sz="2400" i="1" dirty="0">
                <a:latin typeface="Georgia" panose="02040502050405020303" pitchFamily="18" charset="0"/>
              </a:rPr>
              <a:t>Дятел жил в дупле пустом,</a:t>
            </a:r>
          </a:p>
          <a:p>
            <a:pPr eaLnBrk="1" hangingPunct="1">
              <a:lnSpc>
                <a:spcPct val="90000"/>
              </a:lnSpc>
            </a:pPr>
            <a:r>
              <a:rPr lang="ru-RU" altLang="ru-RU" sz="2400" i="1" dirty="0">
                <a:latin typeface="Georgia" panose="02040502050405020303" pitchFamily="18" charset="0"/>
              </a:rPr>
              <a:t>Дуб долбил как долотом.</a:t>
            </a:r>
          </a:p>
          <a:p>
            <a:pPr eaLnBrk="1" hangingPunct="1">
              <a:lnSpc>
                <a:spcPct val="90000"/>
              </a:lnSpc>
            </a:pPr>
            <a:r>
              <a:rPr lang="ru-RU" altLang="ru-RU" sz="2400" i="1" dirty="0">
                <a:latin typeface="Georgia" panose="02040502050405020303" pitchFamily="18" charset="0"/>
              </a:rPr>
              <a:t>(</a:t>
            </a:r>
            <a:r>
              <a:rPr lang="ru-RU" altLang="ru-RU" sz="2400" i="1" dirty="0" err="1">
                <a:latin typeface="Georgia" panose="02040502050405020303" pitchFamily="18" charset="0"/>
              </a:rPr>
              <a:t>С.Маршак</a:t>
            </a:r>
            <a:r>
              <a:rPr lang="ru-RU" altLang="ru-RU" sz="2400" i="1" dirty="0">
                <a:latin typeface="Georgia" panose="02040502050405020303" pitchFamily="18" charset="0"/>
              </a:rPr>
              <a:t>)</a:t>
            </a:r>
          </a:p>
          <a:p>
            <a:pPr algn="l" eaLnBrk="1" hangingPunct="1">
              <a:lnSpc>
                <a:spcPct val="90000"/>
              </a:lnSpc>
              <a:buFontTx/>
              <a:buChar char="•"/>
            </a:pPr>
            <a:endParaRPr lang="ru-RU" altLang="ru-RU" sz="2400" dirty="0">
              <a:latin typeface="Georgia" panose="02040502050405020303" pitchFamily="18" charset="0"/>
            </a:endParaRPr>
          </a:p>
          <a:p>
            <a:pPr algn="l" eaLnBrk="1" hangingPunct="1">
              <a:lnSpc>
                <a:spcPct val="90000"/>
              </a:lnSpc>
              <a:buFontTx/>
              <a:buChar char="•"/>
            </a:pPr>
            <a:r>
              <a:rPr lang="ru-RU" altLang="ru-RU" sz="2400" b="1" i="1" dirty="0">
                <a:latin typeface="Georgia" panose="02040502050405020303" pitchFamily="18" charset="0"/>
              </a:rPr>
              <a:t>ассонанс </a:t>
            </a:r>
          </a:p>
          <a:p>
            <a:pPr eaLnBrk="1" hangingPunct="1">
              <a:lnSpc>
                <a:spcPct val="90000"/>
              </a:lnSpc>
            </a:pPr>
            <a:r>
              <a:rPr lang="ru-RU" altLang="ru-RU" sz="2400" i="1" dirty="0">
                <a:latin typeface="Georgia" panose="02040502050405020303" pitchFamily="18" charset="0"/>
              </a:rPr>
              <a:t>Август.</a:t>
            </a:r>
          </a:p>
          <a:p>
            <a:pPr eaLnBrk="1" hangingPunct="1">
              <a:lnSpc>
                <a:spcPct val="90000"/>
              </a:lnSpc>
            </a:pPr>
            <a:r>
              <a:rPr lang="ru-RU" altLang="ru-RU" sz="2400" i="1" dirty="0">
                <a:latin typeface="Georgia" panose="02040502050405020303" pitchFamily="18" charset="0"/>
              </a:rPr>
              <a:t>Алеет за лесом закат.</a:t>
            </a:r>
          </a:p>
          <a:p>
            <a:pPr eaLnBrk="1" hangingPunct="1">
              <a:lnSpc>
                <a:spcPct val="90000"/>
              </a:lnSpc>
            </a:pPr>
            <a:r>
              <a:rPr lang="ru-RU" altLang="ru-RU" sz="2400" i="1" dirty="0">
                <a:latin typeface="Georgia" panose="02040502050405020303" pitchFamily="18" charset="0"/>
              </a:rPr>
              <a:t>Алые аисты к лесу летят</a:t>
            </a:r>
          </a:p>
          <a:p>
            <a:pPr eaLnBrk="1" hangingPunct="1">
              <a:lnSpc>
                <a:spcPct val="90000"/>
              </a:lnSpc>
            </a:pPr>
            <a:r>
              <a:rPr lang="ru-RU" altLang="ru-RU" sz="2400" i="1" dirty="0">
                <a:latin typeface="Georgia" panose="02040502050405020303" pitchFamily="18" charset="0"/>
              </a:rPr>
              <a:t>(</a:t>
            </a:r>
            <a:r>
              <a:rPr lang="ru-RU" altLang="ru-RU" sz="2400" i="1" dirty="0" err="1">
                <a:latin typeface="Georgia" panose="02040502050405020303" pitchFamily="18" charset="0"/>
              </a:rPr>
              <a:t>В.Лунин</a:t>
            </a:r>
            <a:r>
              <a:rPr lang="ru-RU" altLang="ru-RU" sz="2400" i="1" dirty="0">
                <a:latin typeface="Georgia" panose="02040502050405020303" pitchFamily="18" charset="0"/>
              </a:rPr>
              <a:t>)</a:t>
            </a:r>
          </a:p>
        </p:txBody>
      </p:sp>
      <p:sp>
        <p:nvSpPr>
          <p:cNvPr id="24580" name="AutoShape 4"/>
          <p:cNvSpPr>
            <a:spLocks noChangeArrowheads="1"/>
          </p:cNvSpPr>
          <p:nvPr/>
        </p:nvSpPr>
        <p:spPr bwMode="auto">
          <a:xfrm>
            <a:off x="7046912" y="1790700"/>
            <a:ext cx="4038600" cy="685800"/>
          </a:xfrm>
          <a:prstGeom prst="wedgeRectCallout">
            <a:avLst>
              <a:gd name="adj1" fmla="val -85380"/>
              <a:gd name="adj2" fmla="val 21065"/>
            </a:avLst>
          </a:prstGeom>
          <a:solidFill>
            <a:srgbClr val="EAEAEA"/>
          </a:solidFill>
          <a:ln w="9525">
            <a:solidFill>
              <a:schemeClr val="tx1"/>
            </a:solidFill>
            <a:miter lim="800000"/>
            <a:headEnd/>
            <a:tailEnd/>
          </a:ln>
        </p:spPr>
        <p:txBody>
          <a:bodyPr/>
          <a:lstStyle>
            <a:lvl1pPr algn="ctr">
              <a:spcBef>
                <a:spcPct val="20000"/>
              </a:spcBef>
              <a:defRPr sz="3200">
                <a:solidFill>
                  <a:schemeClr val="tx1"/>
                </a:solidFill>
                <a:latin typeface="Monotype Corsiva" panose="03010101010201010101" pitchFamily="66" charset="0"/>
                <a:cs typeface="Arial" panose="020B0604020202020204" pitchFamily="34" charset="0"/>
              </a:defRPr>
            </a:lvl1pPr>
            <a:lvl2pPr marL="742950" indent="-285750">
              <a:spcBef>
                <a:spcPct val="20000"/>
              </a:spcBef>
              <a:buChar char="–"/>
              <a:defRPr sz="2800">
                <a:solidFill>
                  <a:schemeClr val="tx1"/>
                </a:solidFill>
                <a:latin typeface="Monotype Corsiva" panose="03010101010201010101" pitchFamily="66" charset="0"/>
                <a:cs typeface="Arial" panose="020B0604020202020204" pitchFamily="34" charset="0"/>
              </a:defRPr>
            </a:lvl2pPr>
            <a:lvl3pPr marL="1143000" indent="-228600">
              <a:spcBef>
                <a:spcPct val="20000"/>
              </a:spcBef>
              <a:buChar char="•"/>
              <a:defRPr sz="2400">
                <a:solidFill>
                  <a:schemeClr val="tx1"/>
                </a:solidFill>
                <a:latin typeface="Monotype Corsiva" panose="03010101010201010101" pitchFamily="66" charset="0"/>
                <a:cs typeface="Arial" panose="020B0604020202020204" pitchFamily="34" charset="0"/>
              </a:defRPr>
            </a:lvl3pPr>
            <a:lvl4pPr marL="1600200" indent="-228600">
              <a:spcBef>
                <a:spcPct val="20000"/>
              </a:spcBef>
              <a:buChar char="–"/>
              <a:defRPr sz="2000">
                <a:solidFill>
                  <a:schemeClr val="tx1"/>
                </a:solidFill>
                <a:latin typeface="Monotype Corsiva" panose="03010101010201010101" pitchFamily="66" charset="0"/>
                <a:cs typeface="Arial" panose="020B0604020202020204" pitchFamily="34" charset="0"/>
              </a:defRPr>
            </a:lvl4pPr>
            <a:lvl5pPr marL="2057400" indent="-228600">
              <a:spcBef>
                <a:spcPct val="20000"/>
              </a:spcBef>
              <a:buChar char="•"/>
              <a:defRPr sz="2000">
                <a:solidFill>
                  <a:schemeClr val="tx1"/>
                </a:solidFill>
                <a:latin typeface="Monotype Corsiva" panose="03010101010201010101"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Monotype Corsiva" panose="03010101010201010101"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Monotype Corsiva" panose="03010101010201010101"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Monotype Corsiva" panose="03010101010201010101"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Monotype Corsiva" panose="03010101010201010101" pitchFamily="66" charset="0"/>
                <a:cs typeface="Arial" panose="020B0604020202020204" pitchFamily="34" charset="0"/>
              </a:defRPr>
            </a:lvl9pPr>
          </a:lstStyle>
          <a:p>
            <a:pPr eaLnBrk="1" hangingPunct="1">
              <a:spcBef>
                <a:spcPct val="0"/>
              </a:spcBef>
            </a:pPr>
            <a:r>
              <a:rPr lang="ru-RU" altLang="ru-RU" sz="2000" dirty="0">
                <a:latin typeface="Times New Roman" panose="02020603050405020304" pitchFamily="18" charset="0"/>
              </a:rPr>
              <a:t>повторение одних и тех же </a:t>
            </a:r>
          </a:p>
          <a:p>
            <a:pPr eaLnBrk="1" hangingPunct="1">
              <a:spcBef>
                <a:spcPct val="0"/>
              </a:spcBef>
            </a:pPr>
            <a:r>
              <a:rPr lang="ru-RU" altLang="ru-RU" sz="2000" dirty="0">
                <a:latin typeface="Times New Roman" panose="02020603050405020304" pitchFamily="18" charset="0"/>
              </a:rPr>
              <a:t>согласных звуков</a:t>
            </a:r>
          </a:p>
          <a:p>
            <a:pPr eaLnBrk="1" hangingPunct="1">
              <a:spcBef>
                <a:spcPct val="0"/>
              </a:spcBef>
            </a:pPr>
            <a:endParaRPr lang="ru-RU" altLang="ru-RU" sz="2000" dirty="0">
              <a:latin typeface="Times New Roman" panose="02020603050405020304" pitchFamily="18" charset="0"/>
            </a:endParaRPr>
          </a:p>
        </p:txBody>
      </p:sp>
      <p:sp>
        <p:nvSpPr>
          <p:cNvPr id="24581" name="AutoShape 5"/>
          <p:cNvSpPr>
            <a:spLocks noChangeArrowheads="1"/>
          </p:cNvSpPr>
          <p:nvPr/>
        </p:nvSpPr>
        <p:spPr bwMode="auto">
          <a:xfrm>
            <a:off x="6887570" y="3336611"/>
            <a:ext cx="4038600" cy="685800"/>
          </a:xfrm>
          <a:prstGeom prst="wedgeRectCallout">
            <a:avLst>
              <a:gd name="adj1" fmla="val -96542"/>
              <a:gd name="adj2" fmla="val 40278"/>
            </a:avLst>
          </a:prstGeom>
          <a:solidFill>
            <a:srgbClr val="EAEAEA"/>
          </a:solidFill>
          <a:ln w="9525">
            <a:solidFill>
              <a:schemeClr val="tx1"/>
            </a:solidFill>
            <a:miter lim="800000"/>
            <a:headEnd/>
            <a:tailEnd/>
          </a:ln>
        </p:spPr>
        <p:txBody>
          <a:bodyPr/>
          <a:lstStyle>
            <a:lvl1pPr algn="ctr">
              <a:spcBef>
                <a:spcPct val="20000"/>
              </a:spcBef>
              <a:defRPr sz="3200">
                <a:solidFill>
                  <a:schemeClr val="tx1"/>
                </a:solidFill>
                <a:latin typeface="Monotype Corsiva" panose="03010101010201010101" pitchFamily="66" charset="0"/>
                <a:cs typeface="Arial" panose="020B0604020202020204" pitchFamily="34" charset="0"/>
              </a:defRPr>
            </a:lvl1pPr>
            <a:lvl2pPr marL="742950" indent="-285750">
              <a:spcBef>
                <a:spcPct val="20000"/>
              </a:spcBef>
              <a:buChar char="–"/>
              <a:defRPr sz="2800">
                <a:solidFill>
                  <a:schemeClr val="tx1"/>
                </a:solidFill>
                <a:latin typeface="Monotype Corsiva" panose="03010101010201010101" pitchFamily="66" charset="0"/>
                <a:cs typeface="Arial" panose="020B0604020202020204" pitchFamily="34" charset="0"/>
              </a:defRPr>
            </a:lvl2pPr>
            <a:lvl3pPr marL="1143000" indent="-228600">
              <a:spcBef>
                <a:spcPct val="20000"/>
              </a:spcBef>
              <a:buChar char="•"/>
              <a:defRPr sz="2400">
                <a:solidFill>
                  <a:schemeClr val="tx1"/>
                </a:solidFill>
                <a:latin typeface="Monotype Corsiva" panose="03010101010201010101" pitchFamily="66" charset="0"/>
                <a:cs typeface="Arial" panose="020B0604020202020204" pitchFamily="34" charset="0"/>
              </a:defRPr>
            </a:lvl3pPr>
            <a:lvl4pPr marL="1600200" indent="-228600">
              <a:spcBef>
                <a:spcPct val="20000"/>
              </a:spcBef>
              <a:buChar char="–"/>
              <a:defRPr sz="2000">
                <a:solidFill>
                  <a:schemeClr val="tx1"/>
                </a:solidFill>
                <a:latin typeface="Monotype Corsiva" panose="03010101010201010101" pitchFamily="66" charset="0"/>
                <a:cs typeface="Arial" panose="020B0604020202020204" pitchFamily="34" charset="0"/>
              </a:defRPr>
            </a:lvl4pPr>
            <a:lvl5pPr marL="2057400" indent="-228600">
              <a:spcBef>
                <a:spcPct val="20000"/>
              </a:spcBef>
              <a:buChar char="•"/>
              <a:defRPr sz="2000">
                <a:solidFill>
                  <a:schemeClr val="tx1"/>
                </a:solidFill>
                <a:latin typeface="Monotype Corsiva" panose="03010101010201010101"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Monotype Corsiva" panose="03010101010201010101"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Monotype Corsiva" panose="03010101010201010101"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Monotype Corsiva" panose="03010101010201010101"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Monotype Corsiva" panose="03010101010201010101" pitchFamily="66" charset="0"/>
                <a:cs typeface="Arial" panose="020B0604020202020204" pitchFamily="34" charset="0"/>
              </a:defRPr>
            </a:lvl9pPr>
          </a:lstStyle>
          <a:p>
            <a:pPr eaLnBrk="1" hangingPunct="1">
              <a:lnSpc>
                <a:spcPct val="90000"/>
              </a:lnSpc>
            </a:pPr>
            <a:r>
              <a:rPr lang="ru-RU" altLang="ru-RU" sz="2000">
                <a:latin typeface="Times New Roman" panose="02020603050405020304" pitchFamily="18" charset="0"/>
              </a:rPr>
              <a:t>повторение одних и тех же гласных звуков</a:t>
            </a:r>
          </a:p>
          <a:p>
            <a:pPr eaLnBrk="1" hangingPunct="1">
              <a:spcBef>
                <a:spcPct val="0"/>
              </a:spcBef>
            </a:pPr>
            <a:endParaRPr lang="ru-RU" altLang="ru-RU" sz="2000">
              <a:latin typeface="Times New Roman" panose="02020603050405020304" pitchFamily="18" charset="0"/>
            </a:endParaRPr>
          </a:p>
        </p:txBody>
      </p:sp>
    </p:spTree>
    <p:extLst>
      <p:ext uri="{BB962C8B-B14F-4D97-AF65-F5344CB8AC3E}">
        <p14:creationId xmlns:p14="http://schemas.microsoft.com/office/powerpoint/2010/main" val="31331350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err="1" smtClean="0">
                <a:solidFill>
                  <a:schemeClr val="accent1"/>
                </a:solidFill>
                <a:latin typeface="Georgia" panose="02040502050405020303" pitchFamily="18" charset="0"/>
              </a:rPr>
              <a:t>К.И.Чуковский</a:t>
            </a:r>
            <a:endParaRPr lang="ru-RU" b="1" dirty="0">
              <a:solidFill>
                <a:schemeClr val="accent1"/>
              </a:solidFill>
              <a:latin typeface="Georgia" panose="02040502050405020303" pitchFamily="18" charset="0"/>
            </a:endParaRPr>
          </a:p>
        </p:txBody>
      </p:sp>
      <p:sp>
        <p:nvSpPr>
          <p:cNvPr id="22531" name="Rectangle 3"/>
          <p:cNvSpPr>
            <a:spLocks noGrp="1" noChangeArrowheads="1"/>
          </p:cNvSpPr>
          <p:nvPr>
            <p:ph idx="1"/>
          </p:nvPr>
        </p:nvSpPr>
        <p:spPr/>
        <p:txBody>
          <a:bodyPr>
            <a:normAutofit/>
          </a:bodyPr>
          <a:lstStyle/>
          <a:p>
            <a:pPr algn="l" eaLnBrk="1" hangingPunct="1">
              <a:lnSpc>
                <a:spcPct val="90000"/>
              </a:lnSpc>
            </a:pPr>
            <a:r>
              <a:rPr lang="ru-RU" altLang="ru-RU" sz="2400" dirty="0">
                <a:latin typeface="Georgia" panose="02040502050405020303" pitchFamily="18" charset="0"/>
              </a:rPr>
              <a:t>КУРИЦА</a:t>
            </a:r>
          </a:p>
          <a:p>
            <a:pPr algn="l" eaLnBrk="1" hangingPunct="1">
              <a:lnSpc>
                <a:spcPct val="90000"/>
              </a:lnSpc>
            </a:pPr>
            <a:endParaRPr lang="ru-RU" altLang="ru-RU" sz="2400" dirty="0"/>
          </a:p>
          <a:p>
            <a:pPr algn="l" eaLnBrk="1" hangingPunct="1">
              <a:lnSpc>
                <a:spcPct val="90000"/>
              </a:lnSpc>
            </a:pPr>
            <a:r>
              <a:rPr lang="ru-RU" altLang="ru-RU" sz="2400" dirty="0">
                <a:latin typeface="Georgia" panose="02040502050405020303" pitchFamily="18" charset="0"/>
              </a:rPr>
              <a:t>Курица-красавица у меня жила.</a:t>
            </a:r>
          </a:p>
          <a:p>
            <a:pPr algn="l" eaLnBrk="1" hangingPunct="1">
              <a:lnSpc>
                <a:spcPct val="90000"/>
              </a:lnSpc>
            </a:pPr>
            <a:r>
              <a:rPr lang="ru-RU" altLang="ru-RU" sz="2400" dirty="0">
                <a:latin typeface="Georgia" panose="02040502050405020303" pitchFamily="18" charset="0"/>
              </a:rPr>
              <a:t>Ах, какая умная курица была!</a:t>
            </a:r>
          </a:p>
          <a:p>
            <a:pPr algn="l" eaLnBrk="1" hangingPunct="1">
              <a:lnSpc>
                <a:spcPct val="90000"/>
              </a:lnSpc>
            </a:pPr>
            <a:r>
              <a:rPr lang="ru-RU" altLang="ru-RU" sz="2400" dirty="0">
                <a:latin typeface="Georgia" panose="02040502050405020303" pitchFamily="18" charset="0"/>
              </a:rPr>
              <a:t>Шила мне кафтаны, шила сапоги,</a:t>
            </a:r>
          </a:p>
          <a:p>
            <a:pPr algn="l" eaLnBrk="1" hangingPunct="1">
              <a:lnSpc>
                <a:spcPct val="90000"/>
              </a:lnSpc>
            </a:pPr>
            <a:r>
              <a:rPr lang="ru-RU" altLang="ru-RU" sz="2400" dirty="0">
                <a:latin typeface="Georgia" panose="02040502050405020303" pitchFamily="18" charset="0"/>
              </a:rPr>
              <a:t>Сладкие, румяные пекла мне пироги.</a:t>
            </a:r>
          </a:p>
          <a:p>
            <a:pPr algn="l" eaLnBrk="1" hangingPunct="1">
              <a:lnSpc>
                <a:spcPct val="90000"/>
              </a:lnSpc>
            </a:pPr>
            <a:r>
              <a:rPr lang="ru-RU" altLang="ru-RU" sz="2400" dirty="0">
                <a:latin typeface="Georgia" panose="02040502050405020303" pitchFamily="18" charset="0"/>
              </a:rPr>
              <a:t>А когда управится, сядет у ворот -</a:t>
            </a:r>
          </a:p>
          <a:p>
            <a:pPr algn="l" eaLnBrk="1" hangingPunct="1">
              <a:lnSpc>
                <a:spcPct val="90000"/>
              </a:lnSpc>
            </a:pPr>
            <a:r>
              <a:rPr lang="ru-RU" altLang="ru-RU" sz="2400" dirty="0">
                <a:latin typeface="Georgia" panose="02040502050405020303" pitchFamily="18" charset="0"/>
              </a:rPr>
              <a:t>Сказочку расскажет, песенку споёт.</a:t>
            </a:r>
          </a:p>
          <a:p>
            <a:pPr eaLnBrk="1" hangingPunct="1">
              <a:lnSpc>
                <a:spcPct val="90000"/>
              </a:lnSpc>
            </a:pPr>
            <a:endParaRPr lang="ru-RU" altLang="ru-RU" sz="2400" dirty="0"/>
          </a:p>
        </p:txBody>
      </p:sp>
      <p:pic>
        <p:nvPicPr>
          <p:cNvPr id="2253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17758" y="2133600"/>
            <a:ext cx="26670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1769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992312" y="188914"/>
            <a:ext cx="9567341" cy="490537"/>
          </a:xfrm>
        </p:spPr>
        <p:txBody>
          <a:bodyPr>
            <a:noAutofit/>
          </a:bodyPr>
          <a:lstStyle/>
          <a:p>
            <a:pPr algn="r" eaLnBrk="1" hangingPunct="1"/>
            <a:r>
              <a:rPr lang="ru-RU" altLang="ru-RU" sz="3200" b="1" i="1" dirty="0" err="1">
                <a:solidFill>
                  <a:schemeClr val="accent1"/>
                </a:solidFill>
                <a:latin typeface="Georgia" panose="02040502050405020303" pitchFamily="18" charset="0"/>
              </a:rPr>
              <a:t>К.И.Чуковский</a:t>
            </a:r>
            <a:r>
              <a:rPr lang="ru-RU" altLang="ru-RU" sz="3200" b="1" i="1" dirty="0">
                <a:solidFill>
                  <a:schemeClr val="accent1"/>
                </a:solidFill>
                <a:latin typeface="Georgia" panose="02040502050405020303" pitchFamily="18" charset="0"/>
              </a:rPr>
              <a:t>. Заповеди для детских поэтов</a:t>
            </a:r>
          </a:p>
        </p:txBody>
      </p:sp>
      <p:sp>
        <p:nvSpPr>
          <p:cNvPr id="6147" name="Rectangle 3"/>
          <p:cNvSpPr>
            <a:spLocks noGrp="1" noChangeArrowheads="1"/>
          </p:cNvSpPr>
          <p:nvPr>
            <p:ph type="body" idx="1"/>
          </p:nvPr>
        </p:nvSpPr>
        <p:spPr>
          <a:xfrm>
            <a:off x="1569493" y="1364776"/>
            <a:ext cx="10508776" cy="6516807"/>
          </a:xfrm>
        </p:spPr>
        <p:txBody>
          <a:bodyPr>
            <a:noAutofit/>
          </a:bodyPr>
          <a:lstStyle/>
          <a:p>
            <a:pPr eaLnBrk="1" hangingPunct="1">
              <a:lnSpc>
                <a:spcPct val="80000"/>
              </a:lnSpc>
              <a:buFont typeface="Wingdings" panose="05000000000000000000" pitchFamily="2" charset="2"/>
              <a:buNone/>
            </a:pPr>
            <a:r>
              <a:rPr lang="ru-RU" altLang="ru-RU" sz="2000" dirty="0">
                <a:latin typeface="Georgia" panose="02040502050405020303" pitchFamily="18" charset="0"/>
              </a:rPr>
              <a:t>1. </a:t>
            </a:r>
            <a:r>
              <a:rPr lang="ru-RU" altLang="ru-RU" sz="2400" b="1" dirty="0">
                <a:latin typeface="Georgia" panose="02040502050405020303" pitchFamily="18" charset="0"/>
              </a:rPr>
              <a:t>Стихи должны быть </a:t>
            </a:r>
            <a:r>
              <a:rPr lang="ru-RU" altLang="ru-RU" sz="2400" b="1" dirty="0" err="1">
                <a:latin typeface="Georgia" panose="02040502050405020303" pitchFamily="18" charset="0"/>
              </a:rPr>
              <a:t>графичны</a:t>
            </a:r>
            <a:r>
              <a:rPr lang="ru-RU" altLang="ru-RU" sz="2400" dirty="0">
                <a:latin typeface="Georgia" panose="02040502050405020303" pitchFamily="18" charset="0"/>
              </a:rPr>
              <a:t>, так как дети обладают образным мышлением. Нужно мыслить рисунками, так, чтобы ребёнок мог увидеть происходящее. </a:t>
            </a:r>
            <a:br>
              <a:rPr lang="ru-RU" altLang="ru-RU" sz="2400" dirty="0">
                <a:latin typeface="Georgia" panose="02040502050405020303" pitchFamily="18" charset="0"/>
              </a:rPr>
            </a:br>
            <a:r>
              <a:rPr lang="ru-RU" altLang="ru-RU" sz="2400" dirty="0">
                <a:latin typeface="Georgia" panose="02040502050405020303" pitchFamily="18" charset="0"/>
              </a:rPr>
              <a:t>"Если, написав целую страницу стихов, вы замечаете, что для неё необходим всего один-единственный рисунок, зачеркните эту страницу как явно негодную." </a:t>
            </a:r>
            <a:br>
              <a:rPr lang="ru-RU" altLang="ru-RU" sz="2400" dirty="0">
                <a:latin typeface="Georgia" panose="02040502050405020303" pitchFamily="18" charset="0"/>
              </a:rPr>
            </a:br>
            <a:endParaRPr lang="ru-RU" altLang="ru-RU" sz="2400" dirty="0">
              <a:latin typeface="Georgia" panose="02040502050405020303" pitchFamily="18" charset="0"/>
            </a:endParaRPr>
          </a:p>
          <a:p>
            <a:pPr eaLnBrk="1" hangingPunct="1">
              <a:lnSpc>
                <a:spcPct val="80000"/>
              </a:lnSpc>
              <a:buFont typeface="Wingdings" panose="05000000000000000000" pitchFamily="2" charset="2"/>
              <a:buNone/>
            </a:pPr>
            <a:r>
              <a:rPr lang="ru-RU" altLang="ru-RU" sz="2400" dirty="0">
                <a:latin typeface="Georgia" panose="02040502050405020303" pitchFamily="18" charset="0"/>
              </a:rPr>
              <a:t>2. </a:t>
            </a:r>
            <a:r>
              <a:rPr lang="ru-RU" altLang="ru-RU" sz="2400" b="1" dirty="0">
                <a:latin typeface="Georgia" panose="02040502050405020303" pitchFamily="18" charset="0"/>
              </a:rPr>
              <a:t>Наибыстрейшая смена образов.</a:t>
            </a:r>
            <a:r>
              <a:rPr lang="ru-RU" altLang="ru-RU" sz="2400" dirty="0">
                <a:latin typeface="Georgia" panose="02040502050405020303" pitchFamily="18" charset="0"/>
              </a:rPr>
              <a:t> </a:t>
            </a:r>
            <a:r>
              <a:rPr lang="ru-RU" altLang="ru-RU" sz="2400" dirty="0" err="1">
                <a:latin typeface="Georgia" panose="02040502050405020303" pitchFamily="18" charset="0"/>
              </a:rPr>
              <a:t>Кинематографичность</a:t>
            </a:r>
            <a:r>
              <a:rPr lang="ru-RU" altLang="ru-RU" sz="2400" dirty="0">
                <a:latin typeface="Georgia" panose="02040502050405020303" pitchFamily="18" charset="0"/>
              </a:rPr>
              <a:t> - образы должны сменять друг друга так же быстро, как кадры на киноленте. </a:t>
            </a:r>
          </a:p>
          <a:p>
            <a:pPr eaLnBrk="1" hangingPunct="1">
              <a:lnSpc>
                <a:spcPct val="80000"/>
              </a:lnSpc>
              <a:buFont typeface="Wingdings" panose="05000000000000000000" pitchFamily="2" charset="2"/>
              <a:buNone/>
            </a:pPr>
            <a:endParaRPr lang="ru-RU" altLang="ru-RU" sz="2400" dirty="0">
              <a:latin typeface="Georgia" panose="02040502050405020303" pitchFamily="18" charset="0"/>
            </a:endParaRPr>
          </a:p>
          <a:p>
            <a:pPr eaLnBrk="1" hangingPunct="1">
              <a:lnSpc>
                <a:spcPct val="80000"/>
              </a:lnSpc>
              <a:buFont typeface="Wingdings" panose="05000000000000000000" pitchFamily="2" charset="2"/>
              <a:buNone/>
            </a:pPr>
            <a:r>
              <a:rPr lang="ru-RU" altLang="ru-RU" sz="2400" dirty="0">
                <a:latin typeface="Georgia" panose="02040502050405020303" pitchFamily="18" charset="0"/>
              </a:rPr>
              <a:t>3. </a:t>
            </a:r>
            <a:r>
              <a:rPr lang="ru-RU" altLang="ru-RU" sz="2400" b="1" dirty="0">
                <a:latin typeface="Georgia" panose="02040502050405020303" pitchFamily="18" charset="0"/>
              </a:rPr>
              <a:t>Словесная живопись должна быть лирична. </a:t>
            </a:r>
            <a:r>
              <a:rPr lang="ru-RU" altLang="ru-RU" sz="2400" dirty="0">
                <a:latin typeface="Georgia" panose="02040502050405020303" pitchFamily="18" charset="0"/>
              </a:rPr>
              <a:t/>
            </a:r>
            <a:br>
              <a:rPr lang="ru-RU" altLang="ru-RU" sz="2400" dirty="0">
                <a:latin typeface="Georgia" panose="02040502050405020303" pitchFamily="18" charset="0"/>
              </a:rPr>
            </a:br>
            <a:r>
              <a:rPr lang="ru-RU" altLang="ru-RU" sz="2400" dirty="0">
                <a:latin typeface="Georgia" panose="02040502050405020303" pitchFamily="18" charset="0"/>
              </a:rPr>
              <a:t>Вся поэзия должна быть проникнута разнообразными чувствами и настроениями: от грусти и уныния до возбуждения и радости. </a:t>
            </a:r>
            <a:br>
              <a:rPr lang="ru-RU" altLang="ru-RU" sz="2400" dirty="0">
                <a:latin typeface="Georgia" panose="02040502050405020303" pitchFamily="18" charset="0"/>
              </a:rPr>
            </a:br>
            <a:r>
              <a:rPr lang="ru-RU" altLang="ru-RU" sz="2400" dirty="0">
                <a:latin typeface="Georgia" panose="02040502050405020303" pitchFamily="18" charset="0"/>
              </a:rPr>
              <a:t>Она должна быть певуча и легка, чтобы под неё можно было петь и танцевать. </a:t>
            </a:r>
            <a:br>
              <a:rPr lang="ru-RU" altLang="ru-RU" sz="2400" dirty="0">
                <a:latin typeface="Georgia" panose="02040502050405020303" pitchFamily="18" charset="0"/>
              </a:rPr>
            </a:br>
            <a:r>
              <a:rPr lang="ru-RU" altLang="ru-RU" sz="2400" dirty="0">
                <a:latin typeface="Georgia" panose="02040502050405020303" pitchFamily="18" charset="0"/>
              </a:rPr>
              <a:t>"Ребёнку мало видеть тот или иной эпизод, изображённый в стихах, ему нужно, чтобы в этих стихах были песня и пляска". </a:t>
            </a:r>
          </a:p>
          <a:p>
            <a:pPr eaLnBrk="1" hangingPunct="1">
              <a:lnSpc>
                <a:spcPct val="80000"/>
              </a:lnSpc>
              <a:buFont typeface="Wingdings" panose="05000000000000000000" pitchFamily="2" charset="2"/>
              <a:buNone/>
            </a:pPr>
            <a:endParaRPr lang="ru-RU" altLang="ru-RU" sz="2400" dirty="0">
              <a:latin typeface="Georgia" panose="02040502050405020303" pitchFamily="18" charset="0"/>
            </a:endParaRPr>
          </a:p>
        </p:txBody>
      </p:sp>
    </p:spTree>
    <p:extLst>
      <p:ext uri="{BB962C8B-B14F-4D97-AF65-F5344CB8AC3E}">
        <p14:creationId xmlns:p14="http://schemas.microsoft.com/office/powerpoint/2010/main" val="17850099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69493" y="2210937"/>
            <a:ext cx="9935119" cy="4462817"/>
          </a:xfrm>
        </p:spPr>
        <p:txBody>
          <a:bodyPr>
            <a:normAutofit fontScale="92500" lnSpcReduction="10000"/>
          </a:bodyPr>
          <a:lstStyle/>
          <a:p>
            <a:pPr>
              <a:lnSpc>
                <a:spcPct val="80000"/>
              </a:lnSpc>
              <a:buNone/>
            </a:pPr>
            <a:r>
              <a:rPr lang="ru-RU" altLang="ru-RU" sz="2400" dirty="0">
                <a:latin typeface="Georgia" panose="02040502050405020303" pitchFamily="18" charset="0"/>
              </a:rPr>
              <a:t>4. </a:t>
            </a:r>
            <a:r>
              <a:rPr lang="ru-RU" altLang="ru-RU" sz="2400" b="1" dirty="0">
                <a:latin typeface="Georgia" panose="02040502050405020303" pitchFamily="18" charset="0"/>
              </a:rPr>
              <a:t>Подвижность эмоции и подвижность ритма.</a:t>
            </a:r>
            <a:r>
              <a:rPr lang="ru-RU" altLang="ru-RU" sz="2400" dirty="0">
                <a:latin typeface="Georgia" panose="02040502050405020303" pitchFamily="18" charset="0"/>
              </a:rPr>
              <a:t> </a:t>
            </a:r>
            <a:br>
              <a:rPr lang="ru-RU" altLang="ru-RU" sz="2400" dirty="0">
                <a:latin typeface="Georgia" panose="02040502050405020303" pitchFamily="18" charset="0"/>
              </a:rPr>
            </a:br>
            <a:r>
              <a:rPr lang="ru-RU" altLang="ru-RU" sz="2400" dirty="0">
                <a:latin typeface="Georgia" panose="02040502050405020303" pitchFamily="18" charset="0"/>
              </a:rPr>
              <a:t>В зависимости от настроения, которым проникнут отрывок, должен меняться и размер: от хорея - к дактилю, от двустопных стихов к шестистопным. </a:t>
            </a:r>
          </a:p>
          <a:p>
            <a:pPr>
              <a:lnSpc>
                <a:spcPct val="80000"/>
              </a:lnSpc>
              <a:buNone/>
            </a:pPr>
            <a:endParaRPr lang="ru-RU" altLang="ru-RU" sz="2400" dirty="0">
              <a:latin typeface="Georgia" panose="02040502050405020303" pitchFamily="18" charset="0"/>
            </a:endParaRPr>
          </a:p>
          <a:p>
            <a:pPr>
              <a:lnSpc>
                <a:spcPct val="80000"/>
              </a:lnSpc>
              <a:buNone/>
            </a:pPr>
            <a:r>
              <a:rPr lang="ru-RU" altLang="ru-RU" sz="2400" dirty="0">
                <a:latin typeface="Georgia" panose="02040502050405020303" pitchFamily="18" charset="0"/>
              </a:rPr>
              <a:t>5. </a:t>
            </a:r>
            <a:r>
              <a:rPr lang="ru-RU" altLang="ru-RU" sz="2400" b="1" dirty="0">
                <a:latin typeface="Georgia" panose="02040502050405020303" pitchFamily="18" charset="0"/>
              </a:rPr>
              <a:t>Повышенная музыкальность поэтической речи.</a:t>
            </a:r>
            <a:r>
              <a:rPr lang="ru-RU" altLang="ru-RU" sz="2400" dirty="0">
                <a:latin typeface="Georgia" panose="02040502050405020303" pitchFamily="18" charset="0"/>
              </a:rPr>
              <a:t> </a:t>
            </a:r>
            <a:br>
              <a:rPr lang="ru-RU" altLang="ru-RU" sz="2400" dirty="0">
                <a:latin typeface="Georgia" panose="02040502050405020303" pitchFamily="18" charset="0"/>
              </a:rPr>
            </a:br>
            <a:r>
              <a:rPr lang="ru-RU" altLang="ru-RU" sz="2400" dirty="0">
                <a:latin typeface="Georgia" panose="02040502050405020303" pitchFamily="18" charset="0"/>
              </a:rPr>
              <a:t>Стихи должны быть текучими и плавными. Не допускайте большого скопления согласных в одной строчке. "Больно читать ту свирепую строку, которую сочинила одна поэтесса в Москве: </a:t>
            </a:r>
            <a:br>
              <a:rPr lang="ru-RU" altLang="ru-RU" sz="2400" dirty="0">
                <a:latin typeface="Georgia" panose="02040502050405020303" pitchFamily="18" charset="0"/>
              </a:rPr>
            </a:br>
            <a:r>
              <a:rPr lang="ru-RU" altLang="ru-RU" sz="2400" dirty="0">
                <a:latin typeface="Georgia" panose="02040502050405020303" pitchFamily="18" charset="0"/>
              </a:rPr>
              <a:t>Ах, почаще б с шоколадом… </a:t>
            </a:r>
            <a:br>
              <a:rPr lang="ru-RU" altLang="ru-RU" sz="2400" dirty="0">
                <a:latin typeface="Georgia" panose="02040502050405020303" pitchFamily="18" charset="0"/>
              </a:rPr>
            </a:br>
            <a:r>
              <a:rPr lang="ru-RU" altLang="ru-RU" sz="2400" dirty="0">
                <a:latin typeface="Georgia" panose="02040502050405020303" pitchFamily="18" charset="0"/>
              </a:rPr>
              <a:t>Щ е б с ш! Нужно ненавидеть детей, чтобы предлагать им такие </a:t>
            </a:r>
            <a:r>
              <a:rPr lang="ru-RU" altLang="ru-RU" sz="2400" dirty="0" err="1">
                <a:latin typeface="Georgia" panose="02040502050405020303" pitchFamily="18" charset="0"/>
              </a:rPr>
              <a:t>языколомные</a:t>
            </a:r>
            <a:r>
              <a:rPr lang="ru-RU" altLang="ru-RU" sz="2400" dirty="0">
                <a:latin typeface="Georgia" panose="02040502050405020303" pitchFamily="18" charset="0"/>
              </a:rPr>
              <a:t> </a:t>
            </a:r>
            <a:r>
              <a:rPr lang="ru-RU" altLang="ru-RU" sz="2400" dirty="0" err="1">
                <a:latin typeface="Georgia" panose="02040502050405020303" pitchFamily="18" charset="0"/>
              </a:rPr>
              <a:t>щебсши</a:t>
            </a:r>
            <a:r>
              <a:rPr lang="ru-RU" altLang="ru-RU" sz="2400" dirty="0">
                <a:latin typeface="Georgia" panose="02040502050405020303" pitchFamily="18" charset="0"/>
              </a:rPr>
              <a:t>. Стоит только сравнить два стиха: один, сочинённый ребёнком, - «Половина утюга» («А-га-га! </a:t>
            </a:r>
            <a:r>
              <a:rPr lang="ru-RU" altLang="ru-RU" sz="2400" dirty="0" err="1">
                <a:latin typeface="Georgia" panose="02040502050405020303" pitchFamily="18" charset="0"/>
              </a:rPr>
              <a:t>Тю</a:t>
            </a:r>
            <a:r>
              <a:rPr lang="ru-RU" altLang="ru-RU" sz="2400" dirty="0">
                <a:latin typeface="Georgia" panose="02040502050405020303" pitchFamily="18" charset="0"/>
              </a:rPr>
              <a:t>-га-га! Половина утюга») и другой, сочинённый взрослым, – «Ах, почаще б с шоколадом», чтобы увидеть колоссальное превосходство трёхлетних поэтов." </a:t>
            </a:r>
          </a:p>
          <a:p>
            <a:endParaRPr lang="ru-RU" dirty="0"/>
          </a:p>
        </p:txBody>
      </p:sp>
      <p:sp>
        <p:nvSpPr>
          <p:cNvPr id="4" name="Rectangle 2"/>
          <p:cNvSpPr>
            <a:spLocks noGrp="1" noChangeArrowheads="1"/>
          </p:cNvSpPr>
          <p:nvPr>
            <p:ph type="title"/>
          </p:nvPr>
        </p:nvSpPr>
        <p:spPr>
          <a:xfrm>
            <a:off x="1787857" y="624110"/>
            <a:ext cx="9716755" cy="1280890"/>
          </a:xfrm>
        </p:spPr>
        <p:txBody>
          <a:bodyPr>
            <a:noAutofit/>
          </a:bodyPr>
          <a:lstStyle/>
          <a:p>
            <a:pPr algn="r" eaLnBrk="1" hangingPunct="1"/>
            <a:r>
              <a:rPr lang="ru-RU" altLang="ru-RU" sz="3200" b="1" i="1" dirty="0" err="1">
                <a:solidFill>
                  <a:schemeClr val="accent1"/>
                </a:solidFill>
                <a:latin typeface="Georgia" panose="02040502050405020303" pitchFamily="18" charset="0"/>
              </a:rPr>
              <a:t>К.И.Чуковский</a:t>
            </a:r>
            <a:r>
              <a:rPr lang="ru-RU" altLang="ru-RU" sz="3200" b="1" i="1" dirty="0">
                <a:solidFill>
                  <a:schemeClr val="accent1"/>
                </a:solidFill>
                <a:latin typeface="Georgia" panose="02040502050405020303" pitchFamily="18" charset="0"/>
              </a:rPr>
              <a:t>. Заповеди для детских поэтов</a:t>
            </a:r>
          </a:p>
        </p:txBody>
      </p:sp>
    </p:spTree>
    <p:extLst>
      <p:ext uri="{BB962C8B-B14F-4D97-AF65-F5344CB8AC3E}">
        <p14:creationId xmlns:p14="http://schemas.microsoft.com/office/powerpoint/2010/main" val="18902345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296537" y="1801505"/>
            <a:ext cx="10617959" cy="4858602"/>
          </a:xfrm>
        </p:spPr>
        <p:txBody>
          <a:bodyPr>
            <a:normAutofit fontScale="92500" lnSpcReduction="10000"/>
          </a:bodyPr>
          <a:lstStyle/>
          <a:p>
            <a:pPr>
              <a:lnSpc>
                <a:spcPct val="80000"/>
              </a:lnSpc>
              <a:buNone/>
            </a:pPr>
            <a:r>
              <a:rPr lang="ru-RU" altLang="ru-RU" sz="2400" b="1" dirty="0" smtClean="0">
                <a:latin typeface="Georgia" panose="02040502050405020303" pitchFamily="18" charset="0"/>
              </a:rPr>
              <a:t>6. Рифмы </a:t>
            </a:r>
            <a:r>
              <a:rPr lang="ru-RU" altLang="ru-RU" sz="2400" b="1" dirty="0">
                <a:latin typeface="Georgia" panose="02040502050405020303" pitchFamily="18" charset="0"/>
              </a:rPr>
              <a:t>должны быть близко друг от друга</a:t>
            </a:r>
            <a:r>
              <a:rPr lang="ru-RU" altLang="ru-RU" sz="2400" dirty="0">
                <a:latin typeface="Georgia" panose="02040502050405020303" pitchFamily="18" charset="0"/>
              </a:rPr>
              <a:t> (парные рифмы, изредка - перекрёстные). Почти во всех стихотворениях, сочинённых малыми детьми, рифмы находятся в ближайшем соседстве. Ребёнку гораздо труднее воспринимать те стихи, рифмы которых </a:t>
            </a:r>
            <a:r>
              <a:rPr lang="ru-RU" altLang="ru-RU" sz="2400" dirty="0" err="1">
                <a:latin typeface="Georgia" panose="02040502050405020303" pitchFamily="18" charset="0"/>
              </a:rPr>
              <a:t>несмежны</a:t>
            </a:r>
            <a:r>
              <a:rPr lang="ru-RU" altLang="ru-RU" sz="2400" dirty="0">
                <a:latin typeface="Georgia" panose="02040502050405020303" pitchFamily="18" charset="0"/>
              </a:rPr>
              <a:t>. </a:t>
            </a:r>
            <a:br>
              <a:rPr lang="ru-RU" altLang="ru-RU" sz="2400" dirty="0">
                <a:latin typeface="Georgia" panose="02040502050405020303" pitchFamily="18" charset="0"/>
              </a:rPr>
            </a:br>
            <a:endParaRPr lang="ru-RU" altLang="ru-RU" sz="2400" dirty="0">
              <a:latin typeface="Georgia" panose="02040502050405020303" pitchFamily="18" charset="0"/>
            </a:endParaRPr>
          </a:p>
          <a:p>
            <a:pPr>
              <a:lnSpc>
                <a:spcPct val="80000"/>
              </a:lnSpc>
              <a:buNone/>
            </a:pPr>
            <a:r>
              <a:rPr lang="ru-RU" altLang="ru-RU" sz="2400" dirty="0">
                <a:latin typeface="Georgia" panose="02040502050405020303" pitchFamily="18" charset="0"/>
              </a:rPr>
              <a:t>7. </a:t>
            </a:r>
            <a:r>
              <a:rPr lang="ru-RU" altLang="ru-RU" sz="2400" b="1" dirty="0">
                <a:latin typeface="Georgia" panose="02040502050405020303" pitchFamily="18" charset="0"/>
              </a:rPr>
              <a:t>Рифмованные слова должны быть носителями смысла </a:t>
            </a:r>
            <a:r>
              <a:rPr lang="ru-RU" altLang="ru-RU" sz="2400" dirty="0">
                <a:latin typeface="Georgia" panose="02040502050405020303" pitchFamily="18" charset="0"/>
              </a:rPr>
              <a:t>(быть логически ударными). Так как благодаря рифме эти слова привлекают к себе особенное внимание ребёнка, мы должны дать им наибольшую смысловую нагрузку. </a:t>
            </a:r>
          </a:p>
          <a:p>
            <a:pPr>
              <a:lnSpc>
                <a:spcPct val="80000"/>
              </a:lnSpc>
              <a:buNone/>
            </a:pPr>
            <a:r>
              <a:rPr lang="ru-RU" altLang="ru-RU" sz="2400" dirty="0">
                <a:latin typeface="Georgia" panose="02040502050405020303" pitchFamily="18" charset="0"/>
              </a:rPr>
              <a:t>8. </a:t>
            </a:r>
            <a:r>
              <a:rPr lang="ru-RU" altLang="ru-RU" sz="2400" b="1" dirty="0">
                <a:latin typeface="Georgia" panose="02040502050405020303" pitchFamily="18" charset="0"/>
              </a:rPr>
              <a:t>Каждая строка должна жить собственной жизнью и составлять отдельный организм. </a:t>
            </a:r>
            <a:r>
              <a:rPr lang="ru-RU" altLang="ru-RU" sz="2400" dirty="0">
                <a:latin typeface="Georgia" panose="02040502050405020303" pitchFamily="18" charset="0"/>
              </a:rPr>
              <a:t/>
            </a:r>
            <a:br>
              <a:rPr lang="ru-RU" altLang="ru-RU" sz="2400" dirty="0">
                <a:latin typeface="Georgia" panose="02040502050405020303" pitchFamily="18" charset="0"/>
              </a:rPr>
            </a:br>
            <a:r>
              <a:rPr lang="ru-RU" altLang="ru-RU" sz="2400" dirty="0">
                <a:latin typeface="Georgia" panose="02040502050405020303" pitchFamily="18" charset="0"/>
              </a:rPr>
              <a:t>Каждый стих должен быть законченным целым (синтаксическим и смысловым). </a:t>
            </a:r>
            <a:br>
              <a:rPr lang="ru-RU" altLang="ru-RU" sz="2400" dirty="0">
                <a:latin typeface="Georgia" panose="02040502050405020303" pitchFamily="18" charset="0"/>
              </a:rPr>
            </a:br>
            <a:r>
              <a:rPr lang="ru-RU" altLang="ru-RU" sz="2400" dirty="0">
                <a:latin typeface="Georgia" panose="02040502050405020303" pitchFamily="18" charset="0"/>
              </a:rPr>
              <a:t>Категорически исключаются переносы и точки в середине строки. </a:t>
            </a:r>
          </a:p>
          <a:p>
            <a:pPr>
              <a:lnSpc>
                <a:spcPct val="80000"/>
              </a:lnSpc>
              <a:buNone/>
            </a:pPr>
            <a:r>
              <a:rPr lang="ru-RU" altLang="ru-RU" sz="2400" dirty="0">
                <a:latin typeface="Georgia" panose="02040502050405020303" pitchFamily="18" charset="0"/>
              </a:rPr>
              <a:t>9. </a:t>
            </a:r>
            <a:r>
              <a:rPr lang="ru-RU" altLang="ru-RU" sz="2400" b="1" dirty="0">
                <a:latin typeface="Georgia" panose="02040502050405020303" pitchFamily="18" charset="0"/>
              </a:rPr>
              <a:t>Не нагромождать стихов прилагательными и эпитетами</a:t>
            </a:r>
            <a:r>
              <a:rPr lang="ru-RU" altLang="ru-RU" sz="2400" dirty="0">
                <a:latin typeface="Georgia" panose="02040502050405020303" pitchFamily="18" charset="0"/>
              </a:rPr>
              <a:t>, потому что маленького ребёнка по-настоящему волнует в литературе лишь действие, лишь быстрое чередование событий.</a:t>
            </a:r>
            <a:r>
              <a:rPr lang="ru-RU" altLang="ru-RU" dirty="0"/>
              <a:t> </a:t>
            </a:r>
          </a:p>
          <a:p>
            <a:endParaRPr lang="ru-RU" dirty="0"/>
          </a:p>
        </p:txBody>
      </p:sp>
      <p:sp>
        <p:nvSpPr>
          <p:cNvPr id="4" name="Rectangle 2"/>
          <p:cNvSpPr>
            <a:spLocks noGrp="1" noChangeArrowheads="1"/>
          </p:cNvSpPr>
          <p:nvPr>
            <p:ph type="title"/>
          </p:nvPr>
        </p:nvSpPr>
        <p:spPr/>
        <p:txBody>
          <a:bodyPr>
            <a:noAutofit/>
          </a:bodyPr>
          <a:lstStyle/>
          <a:p>
            <a:pPr algn="r" eaLnBrk="1" hangingPunct="1"/>
            <a:r>
              <a:rPr lang="ru-RU" altLang="ru-RU" sz="3200" b="1" i="1" dirty="0" err="1">
                <a:solidFill>
                  <a:schemeClr val="accent1"/>
                </a:solidFill>
                <a:latin typeface="Georgia" panose="02040502050405020303" pitchFamily="18" charset="0"/>
              </a:rPr>
              <a:t>К.И.Чуковский</a:t>
            </a:r>
            <a:r>
              <a:rPr lang="ru-RU" altLang="ru-RU" sz="3200" b="1" i="1" dirty="0">
                <a:solidFill>
                  <a:schemeClr val="accent1"/>
                </a:solidFill>
                <a:latin typeface="Georgia" panose="02040502050405020303" pitchFamily="18" charset="0"/>
              </a:rPr>
              <a:t>. Заповеди для детских поэтов</a:t>
            </a:r>
          </a:p>
        </p:txBody>
      </p:sp>
    </p:spTree>
    <p:extLst>
      <p:ext uri="{BB962C8B-B14F-4D97-AF65-F5344CB8AC3E}">
        <p14:creationId xmlns:p14="http://schemas.microsoft.com/office/powerpoint/2010/main" val="38255951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14901" y="2133600"/>
            <a:ext cx="10677099" cy="4144370"/>
          </a:xfrm>
        </p:spPr>
        <p:txBody>
          <a:bodyPr>
            <a:normAutofit lnSpcReduction="10000"/>
          </a:bodyPr>
          <a:lstStyle/>
          <a:p>
            <a:pPr>
              <a:lnSpc>
                <a:spcPct val="80000"/>
              </a:lnSpc>
              <a:buNone/>
            </a:pPr>
            <a:r>
              <a:rPr lang="ru-RU" altLang="ru-RU" sz="2400" dirty="0">
                <a:latin typeface="Georgia" panose="02040502050405020303" pitchFamily="18" charset="0"/>
              </a:rPr>
              <a:t>10. </a:t>
            </a:r>
            <a:r>
              <a:rPr lang="ru-RU" altLang="ru-RU" sz="2400" b="1" dirty="0">
                <a:latin typeface="Georgia" panose="02040502050405020303" pitchFamily="18" charset="0"/>
              </a:rPr>
              <a:t>Речь строится на глаголах.</a:t>
            </a:r>
            <a:r>
              <a:rPr lang="ru-RU" altLang="ru-RU" sz="2400" dirty="0">
                <a:latin typeface="Georgia" panose="02040502050405020303" pitchFamily="18" charset="0"/>
              </a:rPr>
              <a:t> </a:t>
            </a:r>
          </a:p>
          <a:p>
            <a:pPr>
              <a:lnSpc>
                <a:spcPct val="80000"/>
              </a:lnSpc>
              <a:buNone/>
            </a:pPr>
            <a:r>
              <a:rPr lang="ru-RU" altLang="ru-RU" sz="2400" dirty="0">
                <a:latin typeface="Georgia" panose="02040502050405020303" pitchFamily="18" charset="0"/>
              </a:rPr>
              <a:t>11. </a:t>
            </a:r>
            <a:r>
              <a:rPr lang="ru-RU" altLang="ru-RU" sz="2400" b="1" dirty="0">
                <a:latin typeface="Georgia" panose="02040502050405020303" pitchFamily="18" charset="0"/>
              </a:rPr>
              <a:t>Поэзия должна быть игровой.</a:t>
            </a:r>
            <a:r>
              <a:rPr lang="ru-RU" altLang="ru-RU" sz="2400" dirty="0">
                <a:latin typeface="Georgia" panose="02040502050405020303" pitchFamily="18" charset="0"/>
              </a:rPr>
              <a:t> </a:t>
            </a:r>
            <a:br>
              <a:rPr lang="ru-RU" altLang="ru-RU" sz="2400" dirty="0">
                <a:latin typeface="Georgia" panose="02040502050405020303" pitchFamily="18" charset="0"/>
              </a:rPr>
            </a:br>
            <a:r>
              <a:rPr lang="ru-RU" altLang="ru-RU" sz="2400" dirty="0">
                <a:latin typeface="Georgia" panose="02040502050405020303" pitchFamily="18" charset="0"/>
              </a:rPr>
              <a:t>Вся деятельность детей складывается в форме игры. С помощью игры они познают мир. Дети играют не только вещами, но и словами. </a:t>
            </a:r>
          </a:p>
          <a:p>
            <a:pPr>
              <a:lnSpc>
                <a:spcPct val="80000"/>
              </a:lnSpc>
              <a:buNone/>
            </a:pPr>
            <a:r>
              <a:rPr lang="ru-RU" altLang="ru-RU" sz="2400" dirty="0">
                <a:latin typeface="Georgia" panose="02040502050405020303" pitchFamily="18" charset="0"/>
              </a:rPr>
              <a:t>12. </a:t>
            </a:r>
            <a:r>
              <a:rPr lang="ru-RU" altLang="ru-RU" sz="2400" b="1" dirty="0">
                <a:latin typeface="Georgia" panose="02040502050405020303" pitchFamily="18" charset="0"/>
              </a:rPr>
              <a:t>Поэзия для маленьких должна быть и поэзией для взрослых.</a:t>
            </a:r>
            <a:r>
              <a:rPr lang="ru-RU" altLang="ru-RU" sz="2400" dirty="0">
                <a:latin typeface="Georgia" panose="02040502050405020303" pitchFamily="18" charset="0"/>
              </a:rPr>
              <a:t> </a:t>
            </a:r>
            <a:br>
              <a:rPr lang="ru-RU" altLang="ru-RU" sz="2400" dirty="0">
                <a:latin typeface="Georgia" panose="02040502050405020303" pitchFamily="18" charset="0"/>
              </a:rPr>
            </a:br>
            <a:r>
              <a:rPr lang="ru-RU" altLang="ru-RU" sz="2400" dirty="0">
                <a:latin typeface="Georgia" panose="02040502050405020303" pitchFamily="18" charset="0"/>
              </a:rPr>
              <a:t>По мастерству, по виртуозности, по техническому совершенству стихи для детей должны стоять на той же высоте, на какой стоят стихи для взрослых. Не может быть такого положения, при котором плохие стихи оказались бы хороши для детей. </a:t>
            </a:r>
            <a:br>
              <a:rPr lang="ru-RU" altLang="ru-RU" sz="2400" dirty="0">
                <a:latin typeface="Georgia" panose="02040502050405020303" pitchFamily="18" charset="0"/>
              </a:rPr>
            </a:br>
            <a:r>
              <a:rPr lang="ru-RU" altLang="ru-RU" sz="2400" dirty="0">
                <a:latin typeface="Georgia" panose="02040502050405020303" pitchFamily="18" charset="0"/>
              </a:rPr>
              <a:t/>
            </a:r>
            <a:br>
              <a:rPr lang="ru-RU" altLang="ru-RU" sz="2400" dirty="0">
                <a:latin typeface="Georgia" panose="02040502050405020303" pitchFamily="18" charset="0"/>
              </a:rPr>
            </a:br>
            <a:r>
              <a:rPr lang="ru-RU" altLang="ru-RU" sz="2400" dirty="0">
                <a:latin typeface="Georgia" panose="02040502050405020303" pitchFamily="18" charset="0"/>
              </a:rPr>
              <a:t>Есть и тринадцатая заповедь. Она была написана позже. </a:t>
            </a:r>
            <a:r>
              <a:rPr lang="ru-RU" altLang="ru-RU" sz="2400" b="1" dirty="0">
                <a:latin typeface="Georgia" panose="02040502050405020303" pitchFamily="18" charset="0"/>
              </a:rPr>
              <a:t>Детский поэт должен быть счастлив. Счастлив, как и те, для кого он творит. </a:t>
            </a:r>
            <a:r>
              <a:rPr lang="ru-RU" altLang="ru-RU" dirty="0"/>
              <a:t> </a:t>
            </a:r>
          </a:p>
          <a:p>
            <a:endParaRPr lang="ru-RU" dirty="0"/>
          </a:p>
        </p:txBody>
      </p:sp>
      <p:sp>
        <p:nvSpPr>
          <p:cNvPr id="4" name="Rectangle 2"/>
          <p:cNvSpPr>
            <a:spLocks noGrp="1" noChangeArrowheads="1"/>
          </p:cNvSpPr>
          <p:nvPr>
            <p:ph type="title"/>
          </p:nvPr>
        </p:nvSpPr>
        <p:spPr/>
        <p:txBody>
          <a:bodyPr>
            <a:noAutofit/>
          </a:bodyPr>
          <a:lstStyle/>
          <a:p>
            <a:pPr algn="r" eaLnBrk="1" hangingPunct="1"/>
            <a:r>
              <a:rPr lang="ru-RU" altLang="ru-RU" sz="3200" b="1" i="1" dirty="0" err="1">
                <a:solidFill>
                  <a:schemeClr val="accent1"/>
                </a:solidFill>
                <a:latin typeface="Georgia" panose="02040502050405020303" pitchFamily="18" charset="0"/>
              </a:rPr>
              <a:t>К.И.Чуковский</a:t>
            </a:r>
            <a:r>
              <a:rPr lang="ru-RU" altLang="ru-RU" sz="3200" b="1" i="1" dirty="0">
                <a:solidFill>
                  <a:schemeClr val="accent1"/>
                </a:solidFill>
                <a:latin typeface="Georgia" panose="02040502050405020303" pitchFamily="18" charset="0"/>
              </a:rPr>
              <a:t>. Заповеди для детских поэтов</a:t>
            </a:r>
          </a:p>
        </p:txBody>
      </p:sp>
    </p:spTree>
    <p:extLst>
      <p:ext uri="{BB962C8B-B14F-4D97-AF65-F5344CB8AC3E}">
        <p14:creationId xmlns:p14="http://schemas.microsoft.com/office/powerpoint/2010/main" val="41988136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29629" y="1555845"/>
            <a:ext cx="9289031" cy="3543380"/>
          </a:xfrm>
          <a:solidFill>
            <a:schemeClr val="accent4">
              <a:lumMod val="20000"/>
              <a:lumOff val="80000"/>
            </a:schemeClr>
          </a:solidFill>
        </p:spPr>
        <p:txBody>
          <a:bodyPr>
            <a:noAutofit/>
          </a:bodyPr>
          <a:lstStyle/>
          <a:p>
            <a:pPr algn="ctr">
              <a:defRPr/>
            </a:pPr>
            <a:r>
              <a:rPr lang="ru-RU" sz="4000" b="1" dirty="0">
                <a:effectLst>
                  <a:outerShdw blurRad="38100" dist="38100" dir="2700000" algn="tl">
                    <a:srgbClr val="000000">
                      <a:alpha val="43137"/>
                    </a:srgbClr>
                  </a:outerShdw>
                </a:effectLst>
              </a:rPr>
              <a:t>Детская литература имеет большое значение в формирование личности ребенка, качеств, черт характера. </a:t>
            </a:r>
          </a:p>
        </p:txBody>
      </p:sp>
    </p:spTree>
    <p:extLst>
      <p:ext uri="{BB962C8B-B14F-4D97-AF65-F5344CB8AC3E}">
        <p14:creationId xmlns:p14="http://schemas.microsoft.com/office/powerpoint/2010/main" val="3783739429"/>
      </p:ext>
    </p:extLst>
  </p:cSld>
  <p:clrMapOvr>
    <a:masterClrMapping/>
  </p:clrMapOvr>
  <p:transition spd="slow">
    <p:check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chemeClr val="accent1"/>
                </a:solidFill>
                <a:latin typeface="Georgia" panose="02040502050405020303" pitchFamily="18" charset="0"/>
              </a:rPr>
              <a:t>План:</a:t>
            </a:r>
            <a:r>
              <a:rPr lang="ru-RU" dirty="0"/>
              <a:t/>
            </a:r>
            <a:br>
              <a:rPr lang="ru-RU" dirty="0"/>
            </a:br>
            <a:endParaRPr lang="ru-RU" dirty="0"/>
          </a:p>
        </p:txBody>
      </p:sp>
      <p:sp>
        <p:nvSpPr>
          <p:cNvPr id="3" name="Объект 2"/>
          <p:cNvSpPr>
            <a:spLocks noGrp="1"/>
          </p:cNvSpPr>
          <p:nvPr>
            <p:ph idx="1"/>
          </p:nvPr>
        </p:nvSpPr>
        <p:spPr>
          <a:xfrm>
            <a:off x="2197290" y="1583140"/>
            <a:ext cx="9307322" cy="2702257"/>
          </a:xfrm>
        </p:spPr>
        <p:txBody>
          <a:bodyPr>
            <a:normAutofit fontScale="92500" lnSpcReduction="10000"/>
          </a:bodyPr>
          <a:lstStyle/>
          <a:p>
            <a:pPr lvl="0"/>
            <a:r>
              <a:rPr lang="ru-RU" sz="3200" dirty="0" smtClean="0">
                <a:latin typeface="Georgia" panose="02040502050405020303" pitchFamily="18" charset="0"/>
              </a:rPr>
              <a:t>Понятие о детской литературе , специфика ДЛ</a:t>
            </a:r>
          </a:p>
          <a:p>
            <a:pPr lvl="0"/>
            <a:r>
              <a:rPr lang="ru-RU" sz="3200" dirty="0" smtClean="0">
                <a:latin typeface="Georgia" panose="02040502050405020303" pitchFamily="18" charset="0"/>
              </a:rPr>
              <a:t>Детская </a:t>
            </a:r>
            <a:r>
              <a:rPr lang="ru-RU" sz="3200" dirty="0">
                <a:latin typeface="Georgia" panose="02040502050405020303" pitchFamily="18" charset="0"/>
              </a:rPr>
              <a:t>литература и детское чтение.</a:t>
            </a:r>
            <a:endParaRPr lang="ru-RU" sz="3200" dirty="0">
              <a:latin typeface="Georgia" panose="02040502050405020303" pitchFamily="18" charset="0"/>
            </a:endParaRPr>
          </a:p>
          <a:p>
            <a:pPr lvl="0"/>
            <a:r>
              <a:rPr lang="ru-RU" sz="3200" dirty="0">
                <a:latin typeface="Georgia" panose="02040502050405020303" pitchFamily="18" charset="0"/>
              </a:rPr>
              <a:t>Функции детской литературы.</a:t>
            </a:r>
          </a:p>
          <a:p>
            <a:pPr lvl="0"/>
            <a:r>
              <a:rPr lang="ru-RU" sz="3200" dirty="0">
                <a:latin typeface="Georgia" panose="02040502050405020303" pitchFamily="18" charset="0"/>
              </a:rPr>
              <a:t>Художественные особенности детской литературы.</a:t>
            </a:r>
          </a:p>
          <a:p>
            <a:endParaRPr lang="ru-RU" dirty="0"/>
          </a:p>
        </p:txBody>
      </p:sp>
      <p:sp>
        <p:nvSpPr>
          <p:cNvPr id="4" name="Прямоугольник 3"/>
          <p:cNvSpPr/>
          <p:nvPr/>
        </p:nvSpPr>
        <p:spPr>
          <a:xfrm>
            <a:off x="5204347" y="4513997"/>
            <a:ext cx="6096000" cy="1685077"/>
          </a:xfrm>
          <a:prstGeom prst="rect">
            <a:avLst/>
          </a:prstGeom>
        </p:spPr>
        <p:txBody>
          <a:bodyPr>
            <a:spAutoFit/>
          </a:bodyPr>
          <a:lstStyle/>
          <a:p>
            <a:pPr>
              <a:lnSpc>
                <a:spcPct val="115000"/>
              </a:lnSpc>
              <a:spcAft>
                <a:spcPts val="1000"/>
              </a:spcAft>
            </a:pPr>
            <a:r>
              <a:rPr lang="ru-RU" b="1" i="1" dirty="0" smtClean="0">
                <a:effectLst/>
                <a:latin typeface="Times New Roman" panose="02020603050405020304" pitchFamily="18" charset="0"/>
                <a:ea typeface="Times New Roman" panose="02020603050405020304" pitchFamily="18" charset="0"/>
                <a:cs typeface="Times New Roman" panose="02020603050405020304" pitchFamily="18" charset="0"/>
              </a:rPr>
              <a:t>Ключевые слова: </a:t>
            </a:r>
            <a:r>
              <a:rPr lang="ru-RU" i="1" dirty="0" smtClean="0">
                <a:effectLst/>
                <a:latin typeface="Times New Roman" panose="02020603050405020304" pitchFamily="18" charset="0"/>
                <a:ea typeface="Times New Roman" panose="02020603050405020304" pitchFamily="18" charset="0"/>
                <a:cs typeface="Times New Roman" panose="02020603050405020304" pitchFamily="18" charset="0"/>
              </a:rPr>
              <a:t>искусство, культура, эстетическое и художественное восприятие, художественная книга, проблема, круг детского чтения, выдающиеся литераторы, иллюстрации книг, внеклассное чтение, эстетический и художественный вкус.</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333495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title"/>
          </p:nvPr>
        </p:nvSpPr>
        <p:spPr>
          <a:xfrm>
            <a:off x="1199456" y="692151"/>
            <a:ext cx="7303099" cy="5689177"/>
          </a:xfrm>
          <a:solidFill>
            <a:schemeClr val="accent4">
              <a:lumMod val="20000"/>
              <a:lumOff val="80000"/>
            </a:schemeClr>
          </a:solidFill>
        </p:spPr>
        <p:txBody>
          <a:bodyPr>
            <a:noAutofit/>
          </a:bodyPr>
          <a:lstStyle/>
          <a:p>
            <a:pPr algn="ctr">
              <a:defRPr/>
            </a:pPr>
            <a:r>
              <a:rPr lang="ru-RU" sz="3200" dirty="0">
                <a:latin typeface="Georgia" panose="02040502050405020303" pitchFamily="18" charset="0"/>
              </a:rPr>
              <a:t>Чтение доставляет удовольствие, дети наслаждаются этим процессом. Такая роль сама по себе несет большую пользу, оказывая положительное психологическое воздействие. На смену активным подвижным играм, утомительной умственной деятельности, заданной школьной программой, приходит спокойствие, умиротворение, отдых.</a:t>
            </a: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668013" y="1920601"/>
            <a:ext cx="3024336" cy="2664296"/>
          </a:xfrm>
          <a:effectLst>
            <a:softEdge rad="112500"/>
          </a:effectLst>
        </p:spPr>
      </p:pic>
    </p:spTree>
    <p:extLst>
      <p:ext uri="{BB962C8B-B14F-4D97-AF65-F5344CB8AC3E}">
        <p14:creationId xmlns:p14="http://schemas.microsoft.com/office/powerpoint/2010/main" val="1716144319"/>
      </p:ext>
    </p:extLst>
  </p:cSld>
  <p:clrMapOvr>
    <a:masterClrMapping/>
  </p:clrMapOvr>
  <p:transition spd="slow">
    <p:check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хема 5"/>
          <p:cNvGraphicFramePr/>
          <p:nvPr>
            <p:extLst>
              <p:ext uri="{D42A27DB-BD31-4B8C-83A1-F6EECF244321}">
                <p14:modId xmlns:p14="http://schemas.microsoft.com/office/powerpoint/2010/main" val="4156049501"/>
              </p:ext>
            </p:extLst>
          </p:nvPr>
        </p:nvGraphicFramePr>
        <p:xfrm>
          <a:off x="2169995" y="1412776"/>
          <a:ext cx="9771796" cy="48515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Заголовок 6"/>
          <p:cNvSpPr>
            <a:spLocks noGrp="1"/>
          </p:cNvSpPr>
          <p:nvPr>
            <p:ph type="title"/>
          </p:nvPr>
        </p:nvSpPr>
        <p:spPr>
          <a:xfrm>
            <a:off x="4008439" y="260350"/>
            <a:ext cx="4391025" cy="1081088"/>
          </a:xfrm>
        </p:spPr>
        <p:txBody>
          <a:bodyPr/>
          <a:lstStyle/>
          <a:p>
            <a:pPr algn="ctr">
              <a:defRPr/>
            </a:pPr>
            <a:r>
              <a:rPr lang="ru-RU" sz="2800">
                <a:effectLst>
                  <a:outerShdw blurRad="38100" dist="38100" dir="2700000" algn="tl">
                    <a:srgbClr val="000000">
                      <a:alpha val="43137"/>
                    </a:srgbClr>
                  </a:outerShdw>
                </a:effectLst>
              </a:rPr>
              <a:t>Функции детской литературы</a:t>
            </a:r>
          </a:p>
        </p:txBody>
      </p:sp>
    </p:spTree>
    <p:extLst>
      <p:ext uri="{BB962C8B-B14F-4D97-AF65-F5344CB8AC3E}">
        <p14:creationId xmlns:p14="http://schemas.microsoft.com/office/powerpoint/2010/main" val="4008998317"/>
      </p:ext>
    </p:extLst>
  </p:cSld>
  <p:clrMapOvr>
    <a:masterClrMapping/>
  </p:clrMapOvr>
  <p:transition spd="slow">
    <p:check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199456" y="1125539"/>
            <a:ext cx="8784976" cy="5183781"/>
          </a:xfrm>
          <a:solidFill>
            <a:schemeClr val="accent4">
              <a:lumMod val="20000"/>
              <a:lumOff val="80000"/>
            </a:schemeClr>
          </a:solidFill>
        </p:spPr>
        <p:txBody>
          <a:bodyPr>
            <a:normAutofit/>
          </a:bodyPr>
          <a:lstStyle/>
          <a:p>
            <a:pPr algn="ctr">
              <a:defRPr/>
            </a:pPr>
            <a:r>
              <a:rPr lang="ru-RU" sz="2800" b="1" dirty="0">
                <a:effectLst>
                  <a:outerShdw blurRad="38100" dist="38100" dir="2700000" algn="tl">
                    <a:srgbClr val="000000">
                      <a:alpha val="43137"/>
                    </a:srgbClr>
                  </a:outerShdw>
                </a:effectLst>
              </a:rPr>
              <a:t>Познавательная функция.</a:t>
            </a:r>
            <a:br>
              <a:rPr lang="ru-RU" sz="2800" b="1" dirty="0">
                <a:effectLst>
                  <a:outerShdw blurRad="38100" dist="38100" dir="2700000" algn="tl">
                    <a:srgbClr val="000000">
                      <a:alpha val="43137"/>
                    </a:srgbClr>
                  </a:outerShdw>
                </a:effectLst>
              </a:rPr>
            </a:br>
            <a:r>
              <a:rPr lang="ru-RU" sz="2800" b="1" dirty="0">
                <a:effectLst>
                  <a:outerShdw blurRad="38100" dist="38100" dir="2700000" algn="tl">
                    <a:srgbClr val="000000">
                      <a:alpha val="43137"/>
                    </a:srgbClr>
                  </a:outerShdw>
                </a:effectLst>
              </a:rPr>
              <a:t/>
            </a:r>
            <a:br>
              <a:rPr lang="ru-RU" sz="2800" b="1" dirty="0">
                <a:effectLst>
                  <a:outerShdw blurRad="38100" dist="38100" dir="2700000" algn="tl">
                    <a:srgbClr val="000000">
                      <a:alpha val="43137"/>
                    </a:srgbClr>
                  </a:outerShdw>
                </a:effectLst>
              </a:rPr>
            </a:br>
            <a:r>
              <a:rPr lang="ru-RU" sz="2800" dirty="0"/>
              <a:t>Благодаря чтению, слушанию книг расширяется кругозор. Все, что было неизвестно или недоступно для детского понимания, описывается понятно, доходчиво, простым языком. Из книг ребенок получает много новой интересной информации на разные темы: о природе, животных, растениях, людях, взаимоотношениях, поведении.</a:t>
            </a:r>
          </a:p>
        </p:txBody>
      </p:sp>
      <p:pic>
        <p:nvPicPr>
          <p:cNvPr id="6" name="Объект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60128" y="2060848"/>
            <a:ext cx="1512888" cy="2520280"/>
          </a:xfrm>
          <a:effectLst>
            <a:softEdge rad="112500"/>
          </a:effectLst>
        </p:spPr>
      </p:pic>
    </p:spTree>
    <p:extLst>
      <p:ext uri="{BB962C8B-B14F-4D97-AF65-F5344CB8AC3E}">
        <p14:creationId xmlns:p14="http://schemas.microsoft.com/office/powerpoint/2010/main" val="2328782692"/>
      </p:ext>
    </p:extLst>
  </p:cSld>
  <p:clrMapOvr>
    <a:masterClrMapping/>
  </p:clrMapOvr>
  <p:transition spd="slow">
    <p:check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87688" y="1341439"/>
            <a:ext cx="7920880" cy="5039889"/>
          </a:xfrm>
          <a:solidFill>
            <a:schemeClr val="accent4">
              <a:lumMod val="20000"/>
              <a:lumOff val="80000"/>
            </a:schemeClr>
          </a:solidFill>
        </p:spPr>
        <p:txBody>
          <a:bodyPr>
            <a:normAutofit/>
          </a:bodyPr>
          <a:lstStyle/>
          <a:p>
            <a:pPr algn="ctr">
              <a:defRPr/>
            </a:pPr>
            <a:r>
              <a:rPr lang="ru-RU" sz="2800" b="1" dirty="0">
                <a:effectLst>
                  <a:outerShdw blurRad="38100" dist="38100" dir="2700000" algn="tl">
                    <a:srgbClr val="000000">
                      <a:alpha val="43137"/>
                    </a:srgbClr>
                  </a:outerShdw>
                </a:effectLst>
              </a:rPr>
              <a:t>Развивающая функция.</a:t>
            </a:r>
            <a:br>
              <a:rPr lang="ru-RU" sz="2800" b="1" dirty="0">
                <a:effectLst>
                  <a:outerShdw blurRad="38100" dist="38100" dir="2700000" algn="tl">
                    <a:srgbClr val="000000">
                      <a:alpha val="43137"/>
                    </a:srgbClr>
                  </a:outerShdw>
                </a:effectLst>
              </a:rPr>
            </a:br>
            <a:r>
              <a:rPr lang="ru-RU" sz="2800" dirty="0"/>
              <a:t/>
            </a:r>
            <a:br>
              <a:rPr lang="ru-RU" sz="2800" dirty="0"/>
            </a:br>
            <a:r>
              <a:rPr lang="ru-RU" sz="2800" dirty="0"/>
              <a:t> В процессе чтения формируется, совершенствуется речь, накапливается словарный запас. Кроме того, обдумывание, осмысление, представление прочитанного, раскрывает творческие способности, подключает к работе фантазию.</a:t>
            </a: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1424" y="2529235"/>
            <a:ext cx="1944216" cy="2664296"/>
          </a:xfrm>
          <a:effectLst>
            <a:softEdge rad="112500"/>
          </a:effectLst>
        </p:spPr>
      </p:pic>
    </p:spTree>
    <p:extLst>
      <p:ext uri="{BB962C8B-B14F-4D97-AF65-F5344CB8AC3E}">
        <p14:creationId xmlns:p14="http://schemas.microsoft.com/office/powerpoint/2010/main" val="2783737357"/>
      </p:ext>
    </p:extLst>
  </p:cSld>
  <p:clrMapOvr>
    <a:masterClrMapping/>
  </p:clrMapOvr>
  <p:transition spd="slow">
    <p:check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71464" y="692697"/>
            <a:ext cx="7560839" cy="5400600"/>
          </a:xfrm>
          <a:solidFill>
            <a:schemeClr val="accent4">
              <a:lumMod val="20000"/>
              <a:lumOff val="80000"/>
            </a:schemeClr>
          </a:solidFill>
        </p:spPr>
        <p:txBody>
          <a:bodyPr>
            <a:normAutofit/>
          </a:bodyPr>
          <a:lstStyle/>
          <a:p>
            <a:pPr algn="ctr">
              <a:defRPr/>
            </a:pPr>
            <a:r>
              <a:rPr lang="ru-RU" sz="2800" b="1" dirty="0">
                <a:effectLst>
                  <a:outerShdw blurRad="38100" dist="38100" dir="2700000" algn="tl">
                    <a:srgbClr val="000000">
                      <a:alpha val="43137"/>
                    </a:srgbClr>
                  </a:outerShdw>
                </a:effectLst>
              </a:rPr>
              <a:t>Развлекательная функция. </a:t>
            </a:r>
            <a:r>
              <a:rPr lang="ru-RU" sz="2800" dirty="0"/>
              <a:t/>
            </a:r>
            <a:br>
              <a:rPr lang="ru-RU" sz="2800" dirty="0"/>
            </a:br>
            <a:r>
              <a:rPr lang="ru-RU" sz="2800" dirty="0"/>
              <a:t/>
            </a:r>
            <a:br>
              <a:rPr lang="ru-RU" sz="2800" dirty="0"/>
            </a:br>
            <a:r>
              <a:rPr lang="ru-RU" sz="2800" dirty="0"/>
              <a:t>Ребенок проводит свободное время с пользой и интересом. Без этой функции невозможно выполнить ни одну другую. Только увлеченный чтением ребенок может получить от книги удовольствие, узнать что-то новое, научиться чему-то полезному для себя.</a:t>
            </a: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696400" y="1556792"/>
            <a:ext cx="1977008" cy="2952328"/>
          </a:xfrm>
          <a:effectLst>
            <a:softEdge rad="112500"/>
          </a:effectLst>
        </p:spPr>
      </p:pic>
    </p:spTree>
    <p:extLst>
      <p:ext uri="{BB962C8B-B14F-4D97-AF65-F5344CB8AC3E}">
        <p14:creationId xmlns:p14="http://schemas.microsoft.com/office/powerpoint/2010/main" val="4061567758"/>
      </p:ext>
    </p:extLst>
  </p:cSld>
  <p:clrMapOvr>
    <a:masterClrMapping/>
  </p:clrMapOvr>
  <p:transition spd="slow">
    <p:check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999656" y="836713"/>
            <a:ext cx="8640960" cy="5328592"/>
          </a:xfrm>
          <a:solidFill>
            <a:schemeClr val="accent4">
              <a:lumMod val="20000"/>
              <a:lumOff val="80000"/>
            </a:schemeClr>
          </a:solidFill>
        </p:spPr>
        <p:txBody>
          <a:bodyPr/>
          <a:lstStyle/>
          <a:p>
            <a:pPr algn="ctr">
              <a:defRPr/>
            </a:pPr>
            <a:r>
              <a:rPr lang="ru-RU" sz="4800" b="1" dirty="0">
                <a:effectLst>
                  <a:outerShdw blurRad="38100" dist="38100" dir="2700000" algn="tl">
                    <a:srgbClr val="000000">
                      <a:alpha val="43137"/>
                    </a:srgbClr>
                  </a:outerShdw>
                </a:effectLst>
              </a:rPr>
              <a:t>Мотивирующая функция.</a:t>
            </a:r>
            <a:r>
              <a:rPr lang="ru-RU" sz="2000" b="1" dirty="0">
                <a:effectLst>
                  <a:outerShdw blurRad="38100" dist="38100" dir="2700000" algn="tl">
                    <a:srgbClr val="000000">
                      <a:alpha val="43137"/>
                    </a:srgbClr>
                  </a:outerShdw>
                </a:effectLst>
              </a:rPr>
              <a:t/>
            </a:r>
            <a:br>
              <a:rPr lang="ru-RU" sz="2000" b="1" dirty="0">
                <a:effectLst>
                  <a:outerShdw blurRad="38100" dist="38100" dir="2700000" algn="tl">
                    <a:srgbClr val="000000">
                      <a:alpha val="43137"/>
                    </a:srgbClr>
                  </a:outerShdw>
                </a:effectLst>
              </a:rPr>
            </a:br>
            <a:r>
              <a:rPr lang="ru-RU" sz="2800" dirty="0"/>
              <a:t/>
            </a:r>
            <a:br>
              <a:rPr lang="ru-RU" sz="2800" dirty="0"/>
            </a:br>
            <a:r>
              <a:rPr lang="ru-RU" sz="2800" dirty="0"/>
              <a:t> Определенные моменты из книги, качества героев произведения наталкивают ребенка на переосмысление моральных ценностей, изменение своего поведения. Такое пассивное занятие, как чтение, мотивирует на активную деятельность, помогает найти выход из различных жизненных ситуаций.</a:t>
            </a: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3392" y="1844825"/>
            <a:ext cx="2160240" cy="3312368"/>
          </a:xfrm>
          <a:effectLst>
            <a:softEdge rad="112500"/>
          </a:effectLst>
        </p:spPr>
      </p:pic>
    </p:spTree>
    <p:extLst>
      <p:ext uri="{BB962C8B-B14F-4D97-AF65-F5344CB8AC3E}">
        <p14:creationId xmlns:p14="http://schemas.microsoft.com/office/powerpoint/2010/main" val="438171614"/>
      </p:ext>
    </p:extLst>
  </p:cSld>
  <p:clrMapOvr>
    <a:masterClrMapping/>
  </p:clrMapOvr>
  <p:transition spd="slow">
    <p:check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ru-RU" b="1" dirty="0">
                <a:solidFill>
                  <a:schemeClr val="accent1"/>
                </a:solidFill>
                <a:latin typeface="Georgia" panose="02040502050405020303" pitchFamily="18" charset="0"/>
              </a:rPr>
              <a:t>Круг детского чтения современных детей</a:t>
            </a:r>
            <a:endParaRPr lang="ru-RU" dirty="0">
              <a:solidFill>
                <a:schemeClr val="accent1"/>
              </a:solidFill>
              <a:latin typeface="Georgia" panose="02040502050405020303" pitchFamily="18" charset="0"/>
            </a:endParaRPr>
          </a:p>
        </p:txBody>
      </p:sp>
      <p:sp>
        <p:nvSpPr>
          <p:cNvPr id="3" name="Объект 2"/>
          <p:cNvSpPr>
            <a:spLocks noGrp="1"/>
          </p:cNvSpPr>
          <p:nvPr>
            <p:ph idx="1"/>
          </p:nvPr>
        </p:nvSpPr>
        <p:spPr>
          <a:xfrm>
            <a:off x="2183642" y="1904999"/>
            <a:ext cx="9320970" cy="4659573"/>
          </a:xfrm>
        </p:spPr>
        <p:txBody>
          <a:bodyPr>
            <a:normAutofit/>
          </a:bodyPr>
          <a:lstStyle/>
          <a:p>
            <a:r>
              <a:rPr lang="ru-RU" sz="2400" b="1" u="sng" dirty="0">
                <a:latin typeface="Georgia" panose="02040502050405020303" pitchFamily="18" charset="0"/>
              </a:rPr>
              <a:t>В круг детского чтения входят:</a:t>
            </a:r>
            <a:endParaRPr lang="ru-RU" sz="2400" dirty="0">
              <a:latin typeface="Georgia" panose="02040502050405020303" pitchFamily="18" charset="0"/>
            </a:endParaRPr>
          </a:p>
          <a:p>
            <a:r>
              <a:rPr lang="ru-RU" sz="2400" b="1" dirty="0">
                <a:latin typeface="Georgia" panose="02040502050405020303" pitchFamily="18" charset="0"/>
              </a:rPr>
              <a:t>- произведения, прямо адресованные детям </a:t>
            </a:r>
            <a:r>
              <a:rPr lang="ru-RU" sz="2400" dirty="0">
                <a:latin typeface="Georgia" panose="02040502050405020303" pitchFamily="18" charset="0"/>
              </a:rPr>
              <a:t>(стихи </a:t>
            </a:r>
            <a:r>
              <a:rPr lang="ru-RU" sz="2400" dirty="0" err="1">
                <a:latin typeface="Georgia" panose="02040502050405020303" pitchFamily="18" charset="0"/>
              </a:rPr>
              <a:t>Барто</a:t>
            </a:r>
            <a:r>
              <a:rPr lang="ru-RU" sz="2400" dirty="0">
                <a:latin typeface="Georgia" panose="02040502050405020303" pitchFamily="18" charset="0"/>
              </a:rPr>
              <a:t>);</a:t>
            </a:r>
          </a:p>
          <a:p>
            <a:r>
              <a:rPr lang="ru-RU" sz="2400" b="1" dirty="0">
                <a:latin typeface="Georgia" panose="02040502050405020303" pitchFamily="18" charset="0"/>
              </a:rPr>
              <a:t>-произведения, написанные для взрослых, но нашли отклик у детей; </a:t>
            </a:r>
            <a:r>
              <a:rPr lang="ru-RU" sz="2400" dirty="0">
                <a:latin typeface="Georgia" panose="02040502050405020303" pitchFamily="18" charset="0"/>
              </a:rPr>
              <a:t>(сказки Пушкина, стихи Есенина)</a:t>
            </a:r>
          </a:p>
          <a:p>
            <a:r>
              <a:rPr lang="ru-RU" sz="2400" b="1" dirty="0">
                <a:latin typeface="Georgia" panose="02040502050405020303" pitchFamily="18" charset="0"/>
              </a:rPr>
              <a:t>- детское литературное творчество.</a:t>
            </a:r>
            <a:endParaRPr lang="ru-RU" sz="2400" dirty="0">
              <a:latin typeface="Georgia" panose="02040502050405020303" pitchFamily="18" charset="0"/>
            </a:endParaRPr>
          </a:p>
          <a:p>
            <a:r>
              <a:rPr lang="ru-RU" sz="2400" dirty="0">
                <a:latin typeface="Georgia" panose="02040502050405020303" pitchFamily="18" charset="0"/>
              </a:rPr>
              <a:t>Как известно, каждому году жизни ребенка соответствуют определенные произведения: </a:t>
            </a:r>
            <a:r>
              <a:rPr lang="ru-RU" sz="2400" dirty="0" err="1">
                <a:latin typeface="Georgia" panose="02040502050405020303" pitchFamily="18" charset="0"/>
              </a:rPr>
              <a:t>четырехстрочные</a:t>
            </a:r>
            <a:r>
              <a:rPr lang="ru-RU" sz="2400" dirty="0">
                <a:latin typeface="Georgia" panose="02040502050405020303" pitchFamily="18" charset="0"/>
              </a:rPr>
              <a:t> </a:t>
            </a:r>
            <a:r>
              <a:rPr lang="ru-RU" sz="2400" dirty="0" err="1">
                <a:latin typeface="Georgia" panose="02040502050405020303" pitchFamily="18" charset="0"/>
              </a:rPr>
              <a:t>потешки</a:t>
            </a:r>
            <a:r>
              <a:rPr lang="ru-RU" sz="2400" dirty="0">
                <a:latin typeface="Georgia" panose="02040502050405020303" pitchFamily="18" charset="0"/>
              </a:rPr>
              <a:t> и </a:t>
            </a:r>
            <a:r>
              <a:rPr lang="ru-RU" sz="2400" dirty="0" err="1">
                <a:latin typeface="Georgia" panose="02040502050405020303" pitchFamily="18" charset="0"/>
              </a:rPr>
              <a:t>пестушки</a:t>
            </a:r>
            <a:r>
              <a:rPr lang="ru-RU" sz="2400" dirty="0">
                <a:latin typeface="Georgia" panose="02040502050405020303" pitchFamily="18" charset="0"/>
              </a:rPr>
              <a:t> в раннем дошкольном возрасте, до сказок-романов в старшем дошкольном возрасте.</a:t>
            </a:r>
          </a:p>
          <a:p>
            <a:endParaRPr lang="ru-RU" dirty="0">
              <a:latin typeface="Georgia" panose="02040502050405020303" pitchFamily="18" charset="0"/>
            </a:endParaRPr>
          </a:p>
        </p:txBody>
      </p:sp>
    </p:spTree>
    <p:extLst>
      <p:ext uri="{BB962C8B-B14F-4D97-AF65-F5344CB8AC3E}">
        <p14:creationId xmlns:p14="http://schemas.microsoft.com/office/powerpoint/2010/main" val="9872863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183642" y="504967"/>
            <a:ext cx="9320970" cy="5406255"/>
          </a:xfrm>
        </p:spPr>
        <p:txBody>
          <a:bodyPr>
            <a:normAutofit lnSpcReduction="10000"/>
          </a:bodyPr>
          <a:lstStyle/>
          <a:p>
            <a:r>
              <a:rPr lang="ru-RU" sz="2800" b="1" u="sng" dirty="0">
                <a:latin typeface="Georgia" panose="02040502050405020303" pitchFamily="18" charset="0"/>
              </a:rPr>
              <a:t>Произведения для круга детского чтения:</a:t>
            </a:r>
            <a:endParaRPr lang="ru-RU" sz="2800" dirty="0">
              <a:latin typeface="Georgia" panose="02040502050405020303" pitchFamily="18" charset="0"/>
            </a:endParaRPr>
          </a:p>
          <a:p>
            <a:r>
              <a:rPr lang="ru-RU" sz="2800" dirty="0">
                <a:latin typeface="Georgia" panose="02040502050405020303" pitchFamily="18" charset="0"/>
              </a:rPr>
              <a:t>- проза (эпос), поэзия (лирика), драма, художественная литература;</a:t>
            </a:r>
          </a:p>
          <a:p>
            <a:r>
              <a:rPr lang="ru-RU" sz="2800" dirty="0">
                <a:latin typeface="Georgia" panose="02040502050405020303" pitchFamily="18" charset="0"/>
              </a:rPr>
              <a:t>- фольклорные жанры - народные сказки, колыбельные песни, </a:t>
            </a:r>
            <a:r>
              <a:rPr lang="ru-RU" sz="2800" dirty="0" err="1">
                <a:latin typeface="Georgia" panose="02040502050405020303" pitchFamily="18" charset="0"/>
              </a:rPr>
              <a:t>пестушки</a:t>
            </a:r>
            <a:r>
              <a:rPr lang="ru-RU" sz="2800" dirty="0">
                <a:latin typeface="Georgia" panose="02040502050405020303" pitchFamily="18" charset="0"/>
              </a:rPr>
              <a:t>, </a:t>
            </a:r>
            <a:r>
              <a:rPr lang="ru-RU" sz="2800" dirty="0" err="1">
                <a:latin typeface="Georgia" panose="02040502050405020303" pitchFamily="18" charset="0"/>
              </a:rPr>
              <a:t>потешки</a:t>
            </a:r>
            <a:r>
              <a:rPr lang="ru-RU" sz="2800" dirty="0">
                <a:latin typeface="Georgia" panose="02040502050405020303" pitchFamily="18" charset="0"/>
              </a:rPr>
              <a:t>, </a:t>
            </a:r>
            <a:r>
              <a:rPr lang="ru-RU" sz="2800" dirty="0" err="1">
                <a:latin typeface="Georgia" panose="02040502050405020303" pitchFamily="18" charset="0"/>
              </a:rPr>
              <a:t>заклички</a:t>
            </a:r>
            <a:r>
              <a:rPr lang="ru-RU" sz="2800" dirty="0">
                <a:latin typeface="Georgia" panose="02040502050405020303" pitchFamily="18" charset="0"/>
              </a:rPr>
              <a:t>, приговорки, небылицы-перевертыши, детские народные песенки, страшилки;</a:t>
            </a:r>
          </a:p>
          <a:p>
            <a:r>
              <a:rPr lang="ru-RU" sz="2800" dirty="0">
                <a:latin typeface="Georgia" panose="02040502050405020303" pitchFamily="18" charset="0"/>
              </a:rPr>
              <a:t>- авторские сказки, стихотворные миниатюры, рассказы, повести;</a:t>
            </a:r>
          </a:p>
          <a:p>
            <a:r>
              <a:rPr lang="ru-RU" sz="2800" dirty="0">
                <a:latin typeface="Georgia" panose="02040502050405020303" pitchFamily="18" charset="0"/>
              </a:rPr>
              <a:t>- научно-популярные жанры (энциклопедии);</a:t>
            </a:r>
          </a:p>
          <a:p>
            <a:r>
              <a:rPr lang="ru-RU" sz="2800" dirty="0">
                <a:latin typeface="Georgia" panose="02040502050405020303" pitchFamily="18" charset="0"/>
              </a:rPr>
              <a:t>- произведения литературы народов мира.</a:t>
            </a:r>
          </a:p>
          <a:p>
            <a:endParaRPr lang="ru-RU" dirty="0"/>
          </a:p>
        </p:txBody>
      </p:sp>
    </p:spTree>
    <p:extLst>
      <p:ext uri="{BB962C8B-B14F-4D97-AF65-F5344CB8AC3E}">
        <p14:creationId xmlns:p14="http://schemas.microsoft.com/office/powerpoint/2010/main" val="20389740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55845" y="928048"/>
            <a:ext cx="9948767" cy="5929952"/>
          </a:xfrm>
        </p:spPr>
        <p:txBody>
          <a:bodyPr>
            <a:normAutofit/>
          </a:bodyPr>
          <a:lstStyle/>
          <a:p>
            <a:r>
              <a:rPr lang="ru-RU" sz="2400" b="1" u="sng" dirty="0">
                <a:latin typeface="Georgia" panose="02040502050405020303" pitchFamily="18" charset="0"/>
              </a:rPr>
              <a:t>От чего зависит круг детского чтения:</a:t>
            </a:r>
            <a:endParaRPr lang="ru-RU" sz="2400" dirty="0">
              <a:latin typeface="Georgia" panose="02040502050405020303" pitchFamily="18" charset="0"/>
            </a:endParaRPr>
          </a:p>
          <a:p>
            <a:r>
              <a:rPr lang="ru-RU" sz="2400" dirty="0">
                <a:latin typeface="Georgia" panose="02040502050405020303" pitchFamily="18" charset="0"/>
              </a:rPr>
              <a:t>- </a:t>
            </a:r>
            <a:r>
              <a:rPr lang="ru-RU" sz="2400" b="1" dirty="0">
                <a:latin typeface="Georgia" panose="02040502050405020303" pitchFamily="18" charset="0"/>
              </a:rPr>
              <a:t>от возраста ребенка</a:t>
            </a:r>
            <a:r>
              <a:rPr lang="ru-RU" sz="2400" dirty="0">
                <a:latin typeface="Georgia" panose="02040502050405020303" pitchFamily="18" charset="0"/>
              </a:rPr>
              <a:t>, от его предпочтений. Так, в самые юные слушатели предпочитают сказки, </a:t>
            </a:r>
            <a:r>
              <a:rPr lang="ru-RU" sz="2400" dirty="0" err="1">
                <a:latin typeface="Georgia" panose="02040502050405020303" pitchFamily="18" charset="0"/>
              </a:rPr>
              <a:t>потешки</a:t>
            </a:r>
            <a:r>
              <a:rPr lang="ru-RU" sz="2400" dirty="0">
                <a:latin typeface="Georgia" panose="02040502050405020303" pitchFamily="18" charset="0"/>
              </a:rPr>
              <a:t>, стихи, написанные определенным автором, определенной книге.</a:t>
            </a:r>
          </a:p>
          <a:p>
            <a:r>
              <a:rPr lang="ru-RU" sz="2400" b="1" dirty="0">
                <a:latin typeface="Georgia" panose="02040502050405020303" pitchFamily="18" charset="0"/>
              </a:rPr>
              <a:t>- от развития самой литературы</a:t>
            </a:r>
            <a:r>
              <a:rPr lang="ru-RU" sz="2400" dirty="0">
                <a:latin typeface="Georgia" panose="02040502050405020303" pitchFamily="18" charset="0"/>
              </a:rPr>
              <a:t>. Состояние уровня развития детской литературы конца 20-го века оставалось на низком уровне, стихи для детей практически не печатались, очень мало исторических и реалистических произведений, что не способствовало воспитанию разностороннего читателя.</a:t>
            </a:r>
          </a:p>
          <a:p>
            <a:r>
              <a:rPr lang="ru-RU" sz="2400" dirty="0">
                <a:latin typeface="Georgia" panose="02040502050405020303" pitchFamily="18" charset="0"/>
              </a:rPr>
              <a:t>- </a:t>
            </a:r>
            <a:r>
              <a:rPr lang="ru-RU" sz="2400" b="1" dirty="0">
                <a:latin typeface="Georgia" panose="02040502050405020303" pitchFamily="18" charset="0"/>
              </a:rPr>
              <a:t>от подбора литературы для детского чтения</a:t>
            </a:r>
            <a:r>
              <a:rPr lang="ru-RU" sz="2400" dirty="0">
                <a:latin typeface="Georgia" panose="02040502050405020303" pitchFamily="18" charset="0"/>
              </a:rPr>
              <a:t>. В фондах городских и сельских библиотек, от книг находящихся в семьях, большое влияние оказывает само время, в котором живет ребенок.</a:t>
            </a:r>
          </a:p>
          <a:p>
            <a:endParaRPr lang="ru-RU" dirty="0"/>
          </a:p>
        </p:txBody>
      </p:sp>
    </p:spTree>
    <p:extLst>
      <p:ext uri="{BB962C8B-B14F-4D97-AF65-F5344CB8AC3E}">
        <p14:creationId xmlns:p14="http://schemas.microsoft.com/office/powerpoint/2010/main" val="19520021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ru-RU" altLang="ru-RU" sz="3400" b="1" dirty="0">
                <a:solidFill>
                  <a:schemeClr val="accent1"/>
                </a:solidFill>
                <a:latin typeface="Georgia" panose="02040502050405020303" pitchFamily="18" charset="0"/>
              </a:rPr>
              <a:t>Круг детского чтения меняется с каждой эпохой</a:t>
            </a:r>
          </a:p>
        </p:txBody>
      </p:sp>
      <p:sp>
        <p:nvSpPr>
          <p:cNvPr id="15363" name="Rectangle 3"/>
          <p:cNvSpPr>
            <a:spLocks noGrp="1" noChangeArrowheads="1"/>
          </p:cNvSpPr>
          <p:nvPr>
            <p:ph idx="1"/>
          </p:nvPr>
        </p:nvSpPr>
        <p:spPr>
          <a:xfrm>
            <a:off x="2224585" y="2133600"/>
            <a:ext cx="9280027" cy="4608394"/>
          </a:xfrm>
        </p:spPr>
        <p:txBody>
          <a:bodyPr>
            <a:normAutofit fontScale="92500" lnSpcReduction="20000"/>
          </a:bodyPr>
          <a:lstStyle/>
          <a:p>
            <a:pPr algn="ctr" eaLnBrk="1" hangingPunct="1">
              <a:lnSpc>
                <a:spcPct val="90000"/>
              </a:lnSpc>
              <a:buFont typeface="Wingdings" panose="05000000000000000000" pitchFamily="2" charset="2"/>
              <a:buNone/>
            </a:pPr>
            <a:r>
              <a:rPr lang="ru-RU" altLang="ru-RU" sz="2800" b="1" dirty="0">
                <a:latin typeface="Georgia" panose="02040502050405020303" pitchFamily="18" charset="0"/>
              </a:rPr>
              <a:t>Факторы, влияющие на формирование круга детского чтения</a:t>
            </a:r>
            <a:r>
              <a:rPr lang="ru-RU" altLang="ru-RU" sz="2800" dirty="0">
                <a:latin typeface="Georgia" panose="02040502050405020303" pitchFamily="18" charset="0"/>
              </a:rPr>
              <a:t>:</a:t>
            </a:r>
          </a:p>
          <a:p>
            <a:pPr eaLnBrk="1" hangingPunct="1">
              <a:lnSpc>
                <a:spcPct val="90000"/>
              </a:lnSpc>
            </a:pPr>
            <a:r>
              <a:rPr lang="ru-RU" altLang="ru-RU" sz="2800" dirty="0">
                <a:latin typeface="Georgia" panose="02040502050405020303" pitchFamily="18" charset="0"/>
              </a:rPr>
              <a:t> изменение исторических условий</a:t>
            </a:r>
          </a:p>
          <a:p>
            <a:pPr eaLnBrk="1" hangingPunct="1">
              <a:lnSpc>
                <a:spcPct val="90000"/>
              </a:lnSpc>
            </a:pPr>
            <a:r>
              <a:rPr lang="ru-RU" altLang="ru-RU" sz="2800" dirty="0">
                <a:latin typeface="Georgia" panose="02040502050405020303" pitchFamily="18" charset="0"/>
              </a:rPr>
              <a:t> изменение идеологических установок</a:t>
            </a:r>
          </a:p>
          <a:p>
            <a:pPr eaLnBrk="1" hangingPunct="1">
              <a:lnSpc>
                <a:spcPct val="90000"/>
              </a:lnSpc>
            </a:pPr>
            <a:r>
              <a:rPr lang="ru-RU" altLang="ru-RU" sz="2800" dirty="0">
                <a:latin typeface="Georgia" panose="02040502050405020303" pitchFamily="18" charset="0"/>
              </a:rPr>
              <a:t> изменение социальных традиций</a:t>
            </a:r>
          </a:p>
          <a:p>
            <a:pPr eaLnBrk="1" hangingPunct="1">
              <a:lnSpc>
                <a:spcPct val="90000"/>
              </a:lnSpc>
            </a:pPr>
            <a:r>
              <a:rPr lang="ru-RU" altLang="ru-RU" sz="2800" dirty="0">
                <a:latin typeface="Georgia" panose="02040502050405020303" pitchFamily="18" charset="0"/>
              </a:rPr>
              <a:t> изменение религиозных традиций</a:t>
            </a:r>
          </a:p>
          <a:p>
            <a:pPr eaLnBrk="1" hangingPunct="1">
              <a:lnSpc>
                <a:spcPct val="90000"/>
              </a:lnSpc>
            </a:pPr>
            <a:r>
              <a:rPr lang="ru-RU" altLang="ru-RU" sz="2800" dirty="0">
                <a:latin typeface="Georgia" panose="02040502050405020303" pitchFamily="18" charset="0"/>
              </a:rPr>
              <a:t> изменение традиций семейного воспитания</a:t>
            </a:r>
          </a:p>
          <a:p>
            <a:pPr eaLnBrk="1" hangingPunct="1">
              <a:lnSpc>
                <a:spcPct val="90000"/>
              </a:lnSpc>
            </a:pPr>
            <a:r>
              <a:rPr lang="ru-RU" altLang="ru-RU" sz="2800" dirty="0">
                <a:latin typeface="Georgia" panose="02040502050405020303" pitchFamily="18" charset="0"/>
              </a:rPr>
              <a:t> изменение художественных вкусов</a:t>
            </a:r>
          </a:p>
          <a:p>
            <a:pPr eaLnBrk="1" hangingPunct="1">
              <a:lnSpc>
                <a:spcPct val="90000"/>
              </a:lnSpc>
            </a:pPr>
            <a:r>
              <a:rPr lang="ru-RU" altLang="ru-RU" sz="2800" dirty="0">
                <a:latin typeface="Georgia" panose="02040502050405020303" pitchFamily="18" charset="0"/>
              </a:rPr>
              <a:t> изменение требований, предъявляемых к воспитаннику детского дошкольного учреждения, школьнику</a:t>
            </a:r>
          </a:p>
          <a:p>
            <a:pPr eaLnBrk="1" hangingPunct="1">
              <a:lnSpc>
                <a:spcPct val="90000"/>
              </a:lnSpc>
            </a:pPr>
            <a:r>
              <a:rPr lang="ru-RU" altLang="ru-RU" sz="2800" dirty="0">
                <a:latin typeface="Georgia" panose="02040502050405020303" pitchFamily="18" charset="0"/>
              </a:rPr>
              <a:t> обновление программ воспитания и образования</a:t>
            </a:r>
          </a:p>
          <a:p>
            <a:pPr eaLnBrk="1" hangingPunct="1">
              <a:lnSpc>
                <a:spcPct val="90000"/>
              </a:lnSpc>
            </a:pPr>
            <a:endParaRPr lang="ru-RU" altLang="ru-RU" sz="2400" dirty="0"/>
          </a:p>
        </p:txBody>
      </p:sp>
    </p:spTree>
    <p:extLst>
      <p:ext uri="{BB962C8B-B14F-4D97-AF65-F5344CB8AC3E}">
        <p14:creationId xmlns:p14="http://schemas.microsoft.com/office/powerpoint/2010/main" val="20458217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ru-RU" altLang="ru-RU" b="1" dirty="0">
                <a:solidFill>
                  <a:schemeClr val="accent1"/>
                </a:solidFill>
                <a:latin typeface="Georgia" panose="02040502050405020303" pitchFamily="18" charset="0"/>
              </a:rPr>
              <a:t>1. Понятие о специфике детской литературы.</a:t>
            </a:r>
            <a:endParaRPr lang="ru-RU" dirty="0">
              <a:solidFill>
                <a:schemeClr val="accent1"/>
              </a:solidFill>
              <a:latin typeface="Georgia" panose="02040502050405020303" pitchFamily="18" charset="0"/>
            </a:endParaRPr>
          </a:p>
        </p:txBody>
      </p:sp>
      <p:sp>
        <p:nvSpPr>
          <p:cNvPr id="3" name="Объект 2"/>
          <p:cNvSpPr>
            <a:spLocks noGrp="1"/>
          </p:cNvSpPr>
          <p:nvPr>
            <p:ph idx="1"/>
          </p:nvPr>
        </p:nvSpPr>
        <p:spPr>
          <a:xfrm>
            <a:off x="1842448" y="2033515"/>
            <a:ext cx="9662164" cy="4640239"/>
          </a:xfrm>
        </p:spPr>
        <p:txBody>
          <a:bodyPr/>
          <a:lstStyle/>
          <a:p>
            <a:pPr>
              <a:lnSpc>
                <a:spcPct val="90000"/>
              </a:lnSpc>
            </a:pPr>
            <a:r>
              <a:rPr lang="ru-RU" altLang="ru-RU" sz="2400" i="1" dirty="0">
                <a:latin typeface="Georgia" panose="02040502050405020303" pitchFamily="18" charset="0"/>
              </a:rPr>
              <a:t>Понятие </a:t>
            </a:r>
            <a:r>
              <a:rPr lang="ru-RU" altLang="ru-RU" sz="2400" b="1" i="1" dirty="0">
                <a:latin typeface="Georgia" panose="02040502050405020303" pitchFamily="18" charset="0"/>
              </a:rPr>
              <a:t>«детская литература»</a:t>
            </a:r>
            <a:r>
              <a:rPr lang="ru-RU" altLang="ru-RU" sz="2400" i="1" dirty="0">
                <a:latin typeface="Georgia" panose="02040502050405020303" pitchFamily="18" charset="0"/>
              </a:rPr>
              <a:t> включает в себя - как круг детского чтения, так и литературные произведения, написанные специально для детей. </a:t>
            </a:r>
            <a:endParaRPr lang="ru-RU" altLang="ru-RU" sz="2400" b="1" i="1" dirty="0">
              <a:latin typeface="Georgia" panose="02040502050405020303" pitchFamily="18" charset="0"/>
            </a:endParaRPr>
          </a:p>
          <a:p>
            <a:pPr>
              <a:lnSpc>
                <a:spcPct val="90000"/>
              </a:lnSpc>
            </a:pPr>
            <a:r>
              <a:rPr lang="ru-RU" altLang="ru-RU" sz="2400" b="1" i="1" dirty="0">
                <a:latin typeface="Georgia" panose="02040502050405020303" pitchFamily="18" charset="0"/>
              </a:rPr>
              <a:t>«Детское чтение»</a:t>
            </a:r>
            <a:r>
              <a:rPr lang="ru-RU" altLang="ru-RU" sz="2400" i="1" dirty="0">
                <a:latin typeface="Georgia" panose="02040502050405020303" pitchFamily="18" charset="0"/>
              </a:rPr>
              <a:t> – круг произведений, которые читаются детьми</a:t>
            </a:r>
          </a:p>
          <a:p>
            <a:pPr>
              <a:lnSpc>
                <a:spcPct val="90000"/>
              </a:lnSpc>
            </a:pPr>
            <a:r>
              <a:rPr lang="ru-RU" altLang="ru-RU" sz="2400" i="1" dirty="0">
                <a:latin typeface="Georgia" panose="02040502050405020303" pitchFamily="18" charset="0"/>
              </a:rPr>
              <a:t>В круг детского чтения входят:</a:t>
            </a:r>
            <a:endParaRPr lang="ru-RU" altLang="ru-RU" sz="2400" dirty="0">
              <a:latin typeface="Georgia" panose="02040502050405020303" pitchFamily="18" charset="0"/>
            </a:endParaRPr>
          </a:p>
          <a:p>
            <a:pPr>
              <a:lnSpc>
                <a:spcPct val="90000"/>
              </a:lnSpc>
            </a:pPr>
            <a:r>
              <a:rPr lang="ru-RU" altLang="ru-RU" sz="2400" dirty="0">
                <a:latin typeface="Georgia" panose="02040502050405020303" pitchFamily="18" charset="0"/>
              </a:rPr>
              <a:t>1. Произведения устного народного творчества</a:t>
            </a:r>
          </a:p>
          <a:p>
            <a:pPr>
              <a:lnSpc>
                <a:spcPct val="90000"/>
              </a:lnSpc>
            </a:pPr>
            <a:r>
              <a:rPr lang="ru-RU" altLang="ru-RU" sz="2400" dirty="0">
                <a:latin typeface="Georgia" panose="02040502050405020303" pitchFamily="18" charset="0"/>
              </a:rPr>
              <a:t>2. Классическая литература (отечественная и зарубежная)</a:t>
            </a:r>
          </a:p>
          <a:p>
            <a:pPr>
              <a:lnSpc>
                <a:spcPct val="90000"/>
              </a:lnSpc>
            </a:pPr>
            <a:r>
              <a:rPr lang="ru-RU" altLang="ru-RU" sz="2400" dirty="0">
                <a:latin typeface="Georgia" panose="02040502050405020303" pitchFamily="18" charset="0"/>
              </a:rPr>
              <a:t>3. Современная литература (отечественная и зарубежная)</a:t>
            </a:r>
          </a:p>
          <a:p>
            <a:endParaRPr lang="ru-RU" dirty="0"/>
          </a:p>
        </p:txBody>
      </p:sp>
    </p:spTree>
    <p:extLst>
      <p:ext uri="{BB962C8B-B14F-4D97-AF65-F5344CB8AC3E}">
        <p14:creationId xmlns:p14="http://schemas.microsoft.com/office/powerpoint/2010/main" val="35955486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 </a:t>
            </a:r>
            <a:r>
              <a:rPr lang="ru-RU" b="1" dirty="0">
                <a:solidFill>
                  <a:schemeClr val="accent1"/>
                </a:solidFill>
                <a:latin typeface="Georgia" panose="02040502050405020303" pitchFamily="18" charset="0"/>
              </a:rPr>
              <a:t>Контрольные вопросы </a:t>
            </a:r>
            <a:r>
              <a:rPr lang="ru-RU" b="1" dirty="0" smtClean="0">
                <a:solidFill>
                  <a:schemeClr val="accent1"/>
                </a:solidFill>
                <a:latin typeface="Georgia" panose="02040502050405020303" pitchFamily="18" charset="0"/>
              </a:rPr>
              <a:t>:</a:t>
            </a:r>
            <a:r>
              <a:rPr lang="ru-RU" sz="3200" dirty="0"/>
              <a:t/>
            </a:r>
            <a:br>
              <a:rPr lang="ru-RU" sz="3200" dirty="0"/>
            </a:br>
            <a:endParaRPr lang="ru-RU" dirty="0"/>
          </a:p>
        </p:txBody>
      </p:sp>
      <p:sp>
        <p:nvSpPr>
          <p:cNvPr id="3" name="Объект 2"/>
          <p:cNvSpPr>
            <a:spLocks noGrp="1"/>
          </p:cNvSpPr>
          <p:nvPr>
            <p:ph idx="1"/>
          </p:nvPr>
        </p:nvSpPr>
        <p:spPr/>
        <p:txBody>
          <a:bodyPr/>
          <a:lstStyle/>
          <a:p>
            <a:pPr lvl="2"/>
            <a:r>
              <a:rPr lang="ru-RU" sz="3600" dirty="0" smtClean="0">
                <a:latin typeface="Georgia" panose="02040502050405020303" pitchFamily="18" charset="0"/>
              </a:rPr>
              <a:t>Какие </a:t>
            </a:r>
            <a:r>
              <a:rPr lang="ru-RU" sz="3600" dirty="0">
                <a:latin typeface="Georgia" panose="02040502050405020303" pitchFamily="18" charset="0"/>
              </a:rPr>
              <a:t>функции выполняет детская литература в обществе?</a:t>
            </a:r>
          </a:p>
          <a:p>
            <a:pPr lvl="2"/>
            <a:r>
              <a:rPr lang="ru-RU" sz="3600" dirty="0">
                <a:latin typeface="Georgia" panose="02040502050405020303" pitchFamily="18" charset="0"/>
              </a:rPr>
              <a:t>В чем специфика детской литературы?</a:t>
            </a:r>
          </a:p>
          <a:p>
            <a:pPr marL="0" indent="0">
              <a:buNone/>
            </a:pPr>
            <a:r>
              <a:rPr lang="ru-RU" dirty="0"/>
              <a:t> </a:t>
            </a: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7567" y="3032296"/>
            <a:ext cx="4166051" cy="3468729"/>
          </a:xfrm>
          <a:prstGeom prst="rect">
            <a:avLst/>
          </a:prstGeom>
        </p:spPr>
      </p:pic>
    </p:spTree>
    <p:extLst>
      <p:ext uri="{BB962C8B-B14F-4D97-AF65-F5344CB8AC3E}">
        <p14:creationId xmlns:p14="http://schemas.microsoft.com/office/powerpoint/2010/main" val="29172656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 </a:t>
            </a:r>
            <a:br>
              <a:rPr lang="ru-RU" dirty="0"/>
            </a:br>
            <a:r>
              <a:rPr lang="ru-RU" b="1" dirty="0">
                <a:solidFill>
                  <a:schemeClr val="accent1"/>
                </a:solidFill>
                <a:latin typeface="Georgia" panose="02040502050405020303" pitchFamily="18" charset="0"/>
              </a:rPr>
              <a:t>                   </a:t>
            </a:r>
            <a:r>
              <a:rPr lang="ru-RU" b="1" dirty="0" smtClean="0">
                <a:solidFill>
                  <a:schemeClr val="accent1"/>
                </a:solidFill>
                <a:latin typeface="Georgia" panose="02040502050405020303" pitchFamily="18" charset="0"/>
              </a:rPr>
              <a:t>Основная литература</a:t>
            </a:r>
            <a:r>
              <a:rPr lang="ru-RU" dirty="0"/>
              <a:t/>
            </a:r>
            <a:br>
              <a:rPr lang="ru-RU" dirty="0"/>
            </a:br>
            <a:endParaRPr lang="ru-RU" dirty="0"/>
          </a:p>
        </p:txBody>
      </p:sp>
      <p:sp>
        <p:nvSpPr>
          <p:cNvPr id="3" name="Объект 2"/>
          <p:cNvSpPr>
            <a:spLocks noGrp="1"/>
          </p:cNvSpPr>
          <p:nvPr>
            <p:ph idx="1"/>
          </p:nvPr>
        </p:nvSpPr>
        <p:spPr>
          <a:xfrm>
            <a:off x="1705970" y="2133599"/>
            <a:ext cx="9798642" cy="4212609"/>
          </a:xfrm>
        </p:spPr>
        <p:txBody>
          <a:bodyPr>
            <a:normAutofit/>
          </a:bodyPr>
          <a:lstStyle/>
          <a:p>
            <a:pPr lvl="2"/>
            <a:r>
              <a:rPr lang="ru-RU" sz="2400" dirty="0">
                <a:latin typeface="Georgia" panose="02040502050405020303" pitchFamily="18" charset="0"/>
              </a:rPr>
              <a:t>Дмитриева, У. М.. Русская детская литература XIX в. [Электронный ресурс] : учебное пособие. - Москва: НГПУ, 2013. - 118 с.: </a:t>
            </a:r>
            <a:r>
              <a:rPr lang="ru-RU" sz="2400" dirty="0" err="1">
                <a:latin typeface="Georgia" panose="02040502050405020303" pitchFamily="18" charset="0"/>
              </a:rPr>
              <a:t>генеалогич.табл</a:t>
            </a:r>
            <a:r>
              <a:rPr lang="ru-RU" sz="2400" dirty="0">
                <a:latin typeface="Georgia" panose="02040502050405020303" pitchFamily="18" charset="0"/>
              </a:rPr>
              <a:t>. - </a:t>
            </a:r>
            <a:r>
              <a:rPr lang="ru-RU" sz="2400" dirty="0" err="1">
                <a:latin typeface="Georgia" panose="02040502050405020303" pitchFamily="18" charset="0"/>
              </a:rPr>
              <a:t>Библиогр</a:t>
            </a:r>
            <a:r>
              <a:rPr lang="ru-RU" sz="2400" dirty="0">
                <a:latin typeface="Georgia" panose="02040502050405020303" pitchFamily="18" charset="0"/>
              </a:rPr>
              <a:t>.: с. 109- 110. - </a:t>
            </a:r>
            <a:r>
              <a:rPr lang="ru-RU" sz="2400" dirty="0" err="1">
                <a:latin typeface="Georgia" panose="02040502050405020303" pitchFamily="18" charset="0"/>
              </a:rPr>
              <a:t>Загл</a:t>
            </a:r>
            <a:r>
              <a:rPr lang="ru-RU" sz="2400" dirty="0">
                <a:latin typeface="Georgia" panose="02040502050405020303" pitchFamily="18" charset="0"/>
              </a:rPr>
              <a:t>. из текста. - Режим доступа: </a:t>
            </a:r>
            <a:r>
              <a:rPr lang="ru-RU" sz="2400" u="sng" dirty="0">
                <a:latin typeface="Georgia" panose="02040502050405020303" pitchFamily="18" charset="0"/>
                <a:hlinkClick r:id="rId2"/>
              </a:rPr>
              <a:t>http://icdlib.nspu.ru/catalog/details/icdlib/644850/</a:t>
            </a:r>
            <a:endParaRPr lang="ru-RU" sz="2400" dirty="0">
              <a:latin typeface="Georgia" panose="02040502050405020303" pitchFamily="18" charset="0"/>
            </a:endParaRPr>
          </a:p>
          <a:p>
            <a:pPr lvl="2"/>
            <a:r>
              <a:rPr lang="ru-RU" sz="2400" dirty="0">
                <a:latin typeface="Georgia" panose="02040502050405020303" pitchFamily="18" charset="0"/>
              </a:rPr>
              <a:t>Детская литература. Под ред. Е.О. Путиловой, М. 2013г</a:t>
            </a:r>
          </a:p>
          <a:p>
            <a:pPr lvl="2"/>
            <a:r>
              <a:rPr lang="ru-RU" sz="2400" dirty="0">
                <a:latin typeface="Georgia" panose="02040502050405020303" pitchFamily="18" charset="0"/>
              </a:rPr>
              <a:t>Детская литература.  </a:t>
            </a:r>
            <a:r>
              <a:rPr lang="ru-RU" sz="2400" dirty="0" err="1">
                <a:latin typeface="Georgia" panose="02040502050405020303" pitchFamily="18" charset="0"/>
              </a:rPr>
              <a:t>Е.У.Зубарева</a:t>
            </a:r>
            <a:r>
              <a:rPr lang="ru-RU" sz="2400" dirty="0">
                <a:latin typeface="Georgia" panose="02040502050405020303" pitchFamily="18" charset="0"/>
              </a:rPr>
              <a:t> </a:t>
            </a:r>
            <a:r>
              <a:rPr lang="uz-Cyrl-UZ" sz="2400" dirty="0">
                <a:latin typeface="Georgia" panose="02040502050405020303" pitchFamily="18" charset="0"/>
              </a:rPr>
              <a:t>М, 2011г</a:t>
            </a:r>
            <a:endParaRPr lang="ru-RU" sz="2400" dirty="0">
              <a:latin typeface="Georgia" panose="02040502050405020303" pitchFamily="18" charset="0"/>
            </a:endParaRPr>
          </a:p>
          <a:p>
            <a:pPr lvl="2"/>
            <a:r>
              <a:rPr lang="ru-RU" sz="2400" dirty="0">
                <a:latin typeface="Georgia" panose="02040502050405020303" pitchFamily="18" charset="0"/>
              </a:rPr>
              <a:t>История русской детской литературы </a:t>
            </a:r>
            <a:r>
              <a:rPr lang="uz-Cyrl-UZ" sz="2400" dirty="0">
                <a:latin typeface="Georgia" panose="02040502050405020303" pitchFamily="18" charset="0"/>
              </a:rPr>
              <a:t>. </a:t>
            </a:r>
            <a:r>
              <a:rPr lang="ru-RU" sz="2400" dirty="0" err="1">
                <a:latin typeface="Georgia" panose="02040502050405020303" pitchFamily="18" charset="0"/>
              </a:rPr>
              <a:t>Ф.И.Сетин</a:t>
            </a:r>
            <a:r>
              <a:rPr lang="uz-Cyrl-UZ" sz="2400" dirty="0">
                <a:latin typeface="Georgia" panose="02040502050405020303" pitchFamily="18" charset="0"/>
              </a:rPr>
              <a:t> М, 2014</a:t>
            </a:r>
            <a:endParaRPr lang="ru-RU" sz="2400" dirty="0">
              <a:latin typeface="Georgia" panose="02040502050405020303" pitchFamily="18" charset="0"/>
            </a:endParaRPr>
          </a:p>
          <a:p>
            <a:pPr marL="0" indent="0">
              <a:buNone/>
            </a:pPr>
            <a:endParaRPr lang="ru-RU" dirty="0"/>
          </a:p>
        </p:txBody>
      </p:sp>
    </p:spTree>
    <p:extLst>
      <p:ext uri="{BB962C8B-B14F-4D97-AF65-F5344CB8AC3E}">
        <p14:creationId xmlns:p14="http://schemas.microsoft.com/office/powerpoint/2010/main" val="15496950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descr="Large confetti"/>
          <p:cNvSpPr>
            <a:spLocks noGrp="1" noChangeArrowheads="1"/>
          </p:cNvSpPr>
          <p:nvPr>
            <p:ph type="title"/>
          </p:nvPr>
        </p:nvSpPr>
        <p:spPr>
          <a:xfrm>
            <a:off x="3148013" y="765175"/>
            <a:ext cx="7510462" cy="912813"/>
          </a:xfrm>
        </p:spPr>
        <p:txBody>
          <a:bodyPr/>
          <a:lstStyle/>
          <a:p>
            <a:pPr algn="ctr" eaLnBrk="1" hangingPunct="1">
              <a:defRPr/>
            </a:pPr>
            <a:r>
              <a:rPr lang="ru-RU" sz="4000" b="1" dirty="0">
                <a:solidFill>
                  <a:schemeClr val="accent2">
                    <a:lumMod val="50000"/>
                  </a:schemeClr>
                </a:solidFill>
              </a:rPr>
              <a:t>Контактная информация</a:t>
            </a:r>
          </a:p>
        </p:txBody>
      </p:sp>
      <p:sp>
        <p:nvSpPr>
          <p:cNvPr id="20483" name="Rectangle 3"/>
          <p:cNvSpPr>
            <a:spLocks noGrp="1" noChangeArrowheads="1"/>
          </p:cNvSpPr>
          <p:nvPr>
            <p:ph type="body" idx="1"/>
          </p:nvPr>
        </p:nvSpPr>
        <p:spPr>
          <a:xfrm>
            <a:off x="3684895" y="1677988"/>
            <a:ext cx="7588155" cy="4799297"/>
          </a:xfrm>
        </p:spPr>
        <p:txBody>
          <a:bodyPr>
            <a:normAutofit/>
          </a:bodyPr>
          <a:lstStyle/>
          <a:p>
            <a:pPr eaLnBrk="1" hangingPunct="1">
              <a:buFont typeface="Wingdings 2" panose="05020102010507070707" pitchFamily="18" charset="2"/>
              <a:buNone/>
            </a:pPr>
            <a:r>
              <a:rPr lang="ru-RU" altLang="ru-RU" sz="3000" dirty="0" smtClean="0"/>
              <a:t>   </a:t>
            </a:r>
            <a:r>
              <a:rPr lang="ru-RU" altLang="ru-RU" sz="3000" dirty="0" smtClean="0">
                <a:latin typeface="Georgia" panose="02040502050405020303" pitchFamily="18" charset="0"/>
              </a:rPr>
              <a:t>Гулистанский государственный университет.</a:t>
            </a:r>
          </a:p>
          <a:p>
            <a:pPr eaLnBrk="1" hangingPunct="1">
              <a:buFontTx/>
              <a:buNone/>
            </a:pPr>
            <a:r>
              <a:rPr lang="ru-RU" altLang="ru-RU" sz="3000" dirty="0" smtClean="0"/>
              <a:t>  </a:t>
            </a:r>
          </a:p>
          <a:p>
            <a:pPr>
              <a:buNone/>
            </a:pPr>
            <a:r>
              <a:rPr lang="ru-RU" altLang="ru-RU" sz="3000" dirty="0" smtClean="0">
                <a:latin typeface="Georgia" panose="02040502050405020303" pitchFamily="18" charset="0"/>
              </a:rPr>
              <a:t>Кафедра </a:t>
            </a:r>
            <a:r>
              <a:rPr lang="ru-RU" altLang="ru-RU" sz="3000" dirty="0" smtClean="0">
                <a:latin typeface="Georgia" panose="02040502050405020303" pitchFamily="18" charset="0"/>
              </a:rPr>
              <a:t>Русского языка и литературы.</a:t>
            </a:r>
          </a:p>
          <a:p>
            <a:pPr eaLnBrk="1" hangingPunct="1">
              <a:buFontTx/>
              <a:buNone/>
            </a:pPr>
            <a:r>
              <a:rPr lang="ru-RU" altLang="ru-RU" sz="3000" dirty="0" smtClean="0"/>
              <a:t>    </a:t>
            </a:r>
          </a:p>
          <a:p>
            <a:pPr eaLnBrk="1" hangingPunct="1">
              <a:buFontTx/>
              <a:buNone/>
            </a:pPr>
            <a:r>
              <a:rPr lang="ru-RU" altLang="ru-RU" sz="3000" dirty="0" smtClean="0">
                <a:latin typeface="Georgia" panose="02040502050405020303" pitchFamily="18" charset="0"/>
              </a:rPr>
              <a:t>      </a:t>
            </a:r>
            <a:r>
              <a:rPr lang="en-US" altLang="ru-RU" sz="3000" dirty="0" smtClean="0">
                <a:latin typeface="Georgia" panose="02040502050405020303" pitchFamily="18" charset="0"/>
              </a:rPr>
              <a:t>E-mail: </a:t>
            </a:r>
            <a:r>
              <a:rPr lang="en-US" altLang="ru-RU" sz="3000" dirty="0" smtClean="0">
                <a:latin typeface="Georgia" panose="02040502050405020303" pitchFamily="18" charset="0"/>
                <a:hlinkClick r:id="rId2"/>
              </a:rPr>
              <a:t>stefa77777@mail.ru</a:t>
            </a:r>
            <a:endParaRPr lang="en-US" altLang="ru-RU" sz="1800" dirty="0" smtClean="0">
              <a:latin typeface="Georgia" panose="02040502050405020303" pitchFamily="18" charset="0"/>
            </a:endParaRPr>
          </a:p>
          <a:p>
            <a:pPr algn="r" eaLnBrk="1" hangingPunct="1">
              <a:buFontTx/>
              <a:buNone/>
            </a:pPr>
            <a:r>
              <a:rPr lang="ru-RU" altLang="ru-RU" sz="3000" dirty="0" smtClean="0">
                <a:latin typeface="Georgia" panose="02040502050405020303" pitchFamily="18" charset="0"/>
              </a:rPr>
              <a:t>Спасибо за внимание!</a:t>
            </a:r>
          </a:p>
          <a:p>
            <a:pPr eaLnBrk="1" hangingPunct="1">
              <a:buFontTx/>
              <a:buNone/>
            </a:pPr>
            <a:endParaRPr lang="ru-RU" altLang="ru-RU" dirty="0" smtClean="0"/>
          </a:p>
        </p:txBody>
      </p:sp>
      <p:pic>
        <p:nvPicPr>
          <p:cNvPr id="20484" name="Рисунок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14026" y="1499081"/>
            <a:ext cx="1265546" cy="1149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Рисунок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2999" y="2988860"/>
            <a:ext cx="2116916" cy="613906"/>
          </a:xfrm>
          <a:prstGeom prst="rect">
            <a:avLst/>
          </a:prstGeom>
        </p:spPr>
      </p:pic>
      <p:sp>
        <p:nvSpPr>
          <p:cNvPr id="6" name="Прямоугольник 5"/>
          <p:cNvSpPr/>
          <p:nvPr/>
        </p:nvSpPr>
        <p:spPr>
          <a:xfrm>
            <a:off x="3548418" y="6107953"/>
            <a:ext cx="4196983" cy="369332"/>
          </a:xfrm>
          <a:prstGeom prst="rect">
            <a:avLst/>
          </a:prstGeom>
        </p:spPr>
        <p:txBody>
          <a:bodyPr wrap="none">
            <a:spAutoFit/>
          </a:bodyPr>
          <a:lstStyle/>
          <a:p>
            <a:r>
              <a:rPr lang="ru-RU" dirty="0"/>
              <a:t>© 2020, </a:t>
            </a:r>
            <a:r>
              <a:rPr lang="ru-RU" dirty="0" err="1">
                <a:hlinkClick r:id="rId5" tooltip="Гизатулина Ольга Ивановна"/>
              </a:rPr>
              <a:t>Гизатулина</a:t>
            </a:r>
            <a:r>
              <a:rPr lang="ru-RU" dirty="0">
                <a:hlinkClick r:id="rId5" tooltip="Гизатулина Ольга Ивановна"/>
              </a:rPr>
              <a:t> Ольга Ивановна</a:t>
            </a:r>
            <a:endParaRPr lang="ru-RU" dirty="0"/>
          </a:p>
        </p:txBody>
      </p:sp>
    </p:spTree>
    <p:extLst>
      <p:ext uri="{BB962C8B-B14F-4D97-AF65-F5344CB8AC3E}">
        <p14:creationId xmlns:p14="http://schemas.microsoft.com/office/powerpoint/2010/main" val="37531507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ru-RU" b="1" dirty="0" smtClean="0">
                <a:solidFill>
                  <a:schemeClr val="accent1"/>
                </a:solidFill>
                <a:latin typeface="Georgia" panose="02040502050405020303" pitchFamily="18" charset="0"/>
              </a:rPr>
              <a:t>Понятия </a:t>
            </a:r>
            <a:r>
              <a:rPr lang="ru-RU" b="1" dirty="0">
                <a:solidFill>
                  <a:schemeClr val="accent1"/>
                </a:solidFill>
                <a:latin typeface="Georgia" panose="02040502050405020303" pitchFamily="18" charset="0"/>
              </a:rPr>
              <a:t>«детская литература» и «детское чтение».</a:t>
            </a:r>
            <a:endParaRPr lang="ru-RU" dirty="0">
              <a:solidFill>
                <a:schemeClr val="accent1"/>
              </a:solidFill>
              <a:latin typeface="Georgia" panose="02040502050405020303" pitchFamily="18" charset="0"/>
            </a:endParaRPr>
          </a:p>
        </p:txBody>
      </p:sp>
      <p:sp>
        <p:nvSpPr>
          <p:cNvPr id="3" name="Объект 2"/>
          <p:cNvSpPr>
            <a:spLocks noGrp="1"/>
          </p:cNvSpPr>
          <p:nvPr>
            <p:ph idx="1"/>
          </p:nvPr>
        </p:nvSpPr>
        <p:spPr>
          <a:xfrm>
            <a:off x="1624084" y="2133599"/>
            <a:ext cx="9880528" cy="4567451"/>
          </a:xfrm>
        </p:spPr>
        <p:txBody>
          <a:bodyPr/>
          <a:lstStyle/>
          <a:p>
            <a:pPr algn="just"/>
            <a:r>
              <a:rPr lang="ru-RU" b="1" dirty="0">
                <a:latin typeface="Georgia" panose="02040502050405020303" pitchFamily="18" charset="0"/>
              </a:rPr>
              <a:t> </a:t>
            </a:r>
            <a:r>
              <a:rPr lang="ru-RU" sz="2400" b="1" dirty="0">
                <a:latin typeface="Georgia" panose="02040502050405020303" pitchFamily="18" charset="0"/>
              </a:rPr>
              <a:t>Детская литература</a:t>
            </a:r>
            <a:r>
              <a:rPr lang="ru-RU" sz="2400" dirty="0">
                <a:latin typeface="Georgia" panose="02040502050405020303" pitchFamily="18" charset="0"/>
              </a:rPr>
              <a:t> — это литература, специально предназначенная для </a:t>
            </a:r>
            <a:r>
              <a:rPr lang="ru-RU" sz="2400" dirty="0">
                <a:latin typeface="Georgia" panose="02040502050405020303" pitchFamily="18" charset="0"/>
                <a:hlinkClick r:id="rId2" tooltip="Ребёнок"/>
              </a:rPr>
              <a:t>детей</a:t>
            </a:r>
            <a:r>
              <a:rPr lang="ru-RU" sz="2400" dirty="0">
                <a:latin typeface="Georgia" panose="02040502050405020303" pitchFamily="18" charset="0"/>
              </a:rPr>
              <a:t> до 15−16 лет и осуществляющая языком художественных образов задачи </a:t>
            </a:r>
            <a:r>
              <a:rPr lang="ru-RU" sz="2400" dirty="0">
                <a:latin typeface="Georgia" panose="02040502050405020303" pitchFamily="18" charset="0"/>
                <a:hlinkClick r:id="rId3" tooltip="Воспитание"/>
              </a:rPr>
              <a:t>воспитания</a:t>
            </a:r>
            <a:r>
              <a:rPr lang="ru-RU" sz="2400" dirty="0">
                <a:latin typeface="Georgia" panose="02040502050405020303" pitchFamily="18" charset="0"/>
              </a:rPr>
              <a:t> и образования детей</a:t>
            </a:r>
            <a:r>
              <a:rPr lang="ru-RU" sz="2400" dirty="0" smtClean="0">
                <a:latin typeface="Georgia" panose="02040502050405020303" pitchFamily="18" charset="0"/>
              </a:rPr>
              <a:t>.</a:t>
            </a:r>
            <a:endParaRPr lang="ru-RU" sz="2400" dirty="0">
              <a:latin typeface="Georgia" panose="02040502050405020303" pitchFamily="18" charset="0"/>
            </a:endParaRPr>
          </a:p>
          <a:p>
            <a:pPr algn="just"/>
            <a:r>
              <a:rPr lang="ru-RU" sz="2400" b="1" dirty="0">
                <a:latin typeface="Georgia" panose="02040502050405020303" pitchFamily="18" charset="0"/>
              </a:rPr>
              <a:t>     Детское чтение –</a:t>
            </a:r>
            <a:r>
              <a:rPr lang="ru-RU" sz="2400" dirty="0">
                <a:latin typeface="Georgia" panose="02040502050405020303" pitchFamily="18" charset="0"/>
              </a:rPr>
              <a:t> педагогически направляемый процесс приобщения детей и подростков к литературе, целью которого является воспитание любви к книге, умения правильно и глубоко понимать прочитанное, что в конечном итоге приводит к развитию общей культуры ребенка, в том числе ее составляющей информационной.</a:t>
            </a:r>
            <a:endParaRPr lang="ru-RU" sz="2400" dirty="0">
              <a:latin typeface="Georgia" panose="02040502050405020303" pitchFamily="18" charset="0"/>
            </a:endParaRPr>
          </a:p>
        </p:txBody>
      </p:sp>
    </p:spTree>
    <p:extLst>
      <p:ext uri="{BB962C8B-B14F-4D97-AF65-F5344CB8AC3E}">
        <p14:creationId xmlns:p14="http://schemas.microsoft.com/office/powerpoint/2010/main" val="39936307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idx="4294967295"/>
          </p:nvPr>
        </p:nvSpPr>
        <p:spPr>
          <a:xfrm>
            <a:off x="1703387" y="0"/>
            <a:ext cx="10115573" cy="7144603"/>
          </a:xfrm>
        </p:spPr>
        <p:txBody>
          <a:bodyPr>
            <a:normAutofit lnSpcReduction="10000"/>
          </a:bodyPr>
          <a:lstStyle/>
          <a:p>
            <a:pPr algn="ctr" eaLnBrk="1" hangingPunct="1">
              <a:lnSpc>
                <a:spcPct val="80000"/>
              </a:lnSpc>
              <a:buFont typeface="Wingdings" panose="05000000000000000000" pitchFamily="2" charset="2"/>
              <a:buNone/>
            </a:pPr>
            <a:endParaRPr lang="ru-RU" altLang="ru-RU" sz="2000" b="1" dirty="0">
              <a:latin typeface="Georgia" panose="02040502050405020303" pitchFamily="18" charset="0"/>
            </a:endParaRPr>
          </a:p>
          <a:p>
            <a:pPr eaLnBrk="1" hangingPunct="1">
              <a:lnSpc>
                <a:spcPct val="80000"/>
              </a:lnSpc>
            </a:pPr>
            <a:r>
              <a:rPr lang="ru-RU" altLang="ru-RU" sz="2400" dirty="0">
                <a:latin typeface="Georgia" panose="02040502050405020303" pitchFamily="18" charset="0"/>
              </a:rPr>
              <a:t>В историко-литературном представлении детство  есть комплекс эстетических оценок, скрепленный культурной традицией и меняющийся под воздействием различных общественных тенденций.</a:t>
            </a:r>
          </a:p>
          <a:p>
            <a:pPr eaLnBrk="1" hangingPunct="1">
              <a:lnSpc>
                <a:spcPct val="80000"/>
              </a:lnSpc>
              <a:buFont typeface="Wingdings" panose="05000000000000000000" pitchFamily="2" charset="2"/>
              <a:buNone/>
            </a:pPr>
            <a:endParaRPr lang="ru-RU" altLang="ru-RU" sz="2400" dirty="0">
              <a:latin typeface="Georgia" panose="02040502050405020303" pitchFamily="18" charset="0"/>
            </a:endParaRPr>
          </a:p>
          <a:p>
            <a:pPr eaLnBrk="1" hangingPunct="1">
              <a:lnSpc>
                <a:spcPct val="80000"/>
              </a:lnSpc>
            </a:pPr>
            <a:r>
              <a:rPr lang="ru-RU" altLang="ru-RU" sz="2400" dirty="0">
                <a:latin typeface="Georgia" panose="02040502050405020303" pitchFamily="18" charset="0"/>
              </a:rPr>
              <a:t>Детская литература возникла на пересечении художественного творчества и учебно-воспитательной деятельности и является областью искусства, функции которого – доставлять ребенку эстетическое наслаждение и способствовать формированию его личности.</a:t>
            </a:r>
          </a:p>
          <a:p>
            <a:pPr eaLnBrk="1" hangingPunct="1">
              <a:lnSpc>
                <a:spcPct val="80000"/>
              </a:lnSpc>
              <a:buFont typeface="Wingdings" panose="05000000000000000000" pitchFamily="2" charset="2"/>
              <a:buNone/>
            </a:pPr>
            <a:endParaRPr lang="ru-RU" altLang="ru-RU" sz="2400" dirty="0">
              <a:latin typeface="Georgia" panose="02040502050405020303" pitchFamily="18" charset="0"/>
            </a:endParaRPr>
          </a:p>
          <a:p>
            <a:pPr eaLnBrk="1" hangingPunct="1">
              <a:lnSpc>
                <a:spcPct val="80000"/>
              </a:lnSpc>
            </a:pPr>
            <a:r>
              <a:rPr lang="ru-RU" altLang="ru-RU" sz="2400" dirty="0">
                <a:latin typeface="Georgia" panose="02040502050405020303" pitchFamily="18" charset="0"/>
              </a:rPr>
              <a:t>Детская литература – часть общей литературы, обладающая всеми присущими ей свойствами, при этом ориентированная на интересы детей-читателей и потому отличающаяся художественной спецификой, адекватной детской психологии.</a:t>
            </a:r>
          </a:p>
          <a:p>
            <a:pPr eaLnBrk="1" hangingPunct="1">
              <a:lnSpc>
                <a:spcPct val="80000"/>
              </a:lnSpc>
              <a:buFont typeface="Wingdings" panose="05000000000000000000" pitchFamily="2" charset="2"/>
              <a:buNone/>
            </a:pPr>
            <a:endParaRPr lang="ru-RU" altLang="ru-RU" sz="2400" dirty="0">
              <a:latin typeface="Georgia" panose="02040502050405020303" pitchFamily="18" charset="0"/>
            </a:endParaRPr>
          </a:p>
          <a:p>
            <a:pPr eaLnBrk="1" hangingPunct="1">
              <a:lnSpc>
                <a:spcPct val="80000"/>
              </a:lnSpc>
            </a:pPr>
            <a:r>
              <a:rPr lang="ru-RU" altLang="ru-RU" sz="2400" dirty="0">
                <a:latin typeface="Georgia" panose="02040502050405020303" pitchFamily="18" charset="0"/>
              </a:rPr>
              <a:t>Наука о детской литературе – боковая ветвь литературоведения.</a:t>
            </a:r>
          </a:p>
          <a:p>
            <a:pPr eaLnBrk="1" hangingPunct="1">
              <a:lnSpc>
                <a:spcPct val="80000"/>
              </a:lnSpc>
              <a:buFont typeface="Wingdings" panose="05000000000000000000" pitchFamily="2" charset="2"/>
              <a:buNone/>
            </a:pPr>
            <a:endParaRPr lang="ru-RU" altLang="ru-RU" sz="2400" dirty="0">
              <a:latin typeface="Georgia" panose="02040502050405020303" pitchFamily="18" charset="0"/>
            </a:endParaRPr>
          </a:p>
          <a:p>
            <a:pPr eaLnBrk="1" hangingPunct="1">
              <a:lnSpc>
                <a:spcPct val="80000"/>
              </a:lnSpc>
            </a:pPr>
            <a:r>
              <a:rPr lang="ru-RU" altLang="ru-RU" sz="2400" dirty="0">
                <a:latin typeface="Georgia" panose="02040502050405020303" pitchFamily="18" charset="0"/>
              </a:rPr>
              <a:t>Объективный критерий вычленения детской литературы из общих границ литературы – категория читателя-ребенка.</a:t>
            </a:r>
          </a:p>
        </p:txBody>
      </p:sp>
    </p:spTree>
    <p:extLst>
      <p:ext uri="{BB962C8B-B14F-4D97-AF65-F5344CB8AC3E}">
        <p14:creationId xmlns:p14="http://schemas.microsoft.com/office/powerpoint/2010/main" val="21238104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body" idx="4294967295"/>
          </p:nvPr>
        </p:nvSpPr>
        <p:spPr>
          <a:xfrm>
            <a:off x="1524001" y="404814"/>
            <a:ext cx="10267665" cy="6192837"/>
          </a:xfrm>
        </p:spPr>
        <p:txBody>
          <a:bodyPr>
            <a:normAutofit/>
          </a:bodyPr>
          <a:lstStyle/>
          <a:p>
            <a:pPr eaLnBrk="1" hangingPunct="1">
              <a:lnSpc>
                <a:spcPct val="90000"/>
              </a:lnSpc>
            </a:pPr>
            <a:r>
              <a:rPr lang="ru-RU" altLang="ru-RU" sz="2800" dirty="0">
                <a:latin typeface="Georgia" panose="02040502050405020303" pitchFamily="18" charset="0"/>
              </a:rPr>
              <a:t>В основной научной классификации различают литературу для детей, литературу, входящую в круг детского чтения, и творчество детей</a:t>
            </a:r>
            <a:r>
              <a:rPr lang="ru-RU" altLang="ru-RU" sz="2800" dirty="0" smtClean="0">
                <a:latin typeface="Georgia" panose="02040502050405020303" pitchFamily="18" charset="0"/>
              </a:rPr>
              <a:t>.</a:t>
            </a:r>
            <a:endParaRPr lang="ru-RU" altLang="ru-RU" sz="2800" dirty="0">
              <a:latin typeface="Georgia" panose="02040502050405020303" pitchFamily="18" charset="0"/>
            </a:endParaRPr>
          </a:p>
          <a:p>
            <a:pPr eaLnBrk="1" hangingPunct="1">
              <a:lnSpc>
                <a:spcPct val="90000"/>
              </a:lnSpc>
            </a:pPr>
            <a:r>
              <a:rPr lang="ru-RU" altLang="ru-RU" sz="2800" dirty="0">
                <a:latin typeface="Georgia" panose="02040502050405020303" pitchFamily="18" charset="0"/>
              </a:rPr>
              <a:t>Слагаемые детской литературы возникли на разных стадиях ее развития</a:t>
            </a:r>
            <a:r>
              <a:rPr lang="ru-RU" altLang="ru-RU" sz="2800" dirty="0" smtClean="0">
                <a:latin typeface="Georgia" panose="02040502050405020303" pitchFamily="18" charset="0"/>
              </a:rPr>
              <a:t>.</a:t>
            </a:r>
            <a:endParaRPr lang="ru-RU" altLang="ru-RU" sz="2800" dirty="0">
              <a:latin typeface="Georgia" panose="02040502050405020303" pitchFamily="18" charset="0"/>
            </a:endParaRPr>
          </a:p>
          <a:p>
            <a:pPr eaLnBrk="1" hangingPunct="1">
              <a:lnSpc>
                <a:spcPct val="90000"/>
              </a:lnSpc>
            </a:pPr>
            <a:r>
              <a:rPr lang="ru-RU" altLang="ru-RU" sz="2800" dirty="0">
                <a:latin typeface="Georgia" panose="02040502050405020303" pitchFamily="18" charset="0"/>
              </a:rPr>
              <a:t>Функциональные виды детской литературы включают учебно-познавательные, этические, развлекательные произведения</a:t>
            </a:r>
            <a:r>
              <a:rPr lang="ru-RU" altLang="ru-RU" sz="2800" dirty="0" smtClean="0">
                <a:latin typeface="Georgia" panose="02040502050405020303" pitchFamily="18" charset="0"/>
              </a:rPr>
              <a:t>.</a:t>
            </a:r>
            <a:endParaRPr lang="ru-RU" altLang="ru-RU" sz="2800" dirty="0">
              <a:latin typeface="Georgia" panose="02040502050405020303" pitchFamily="18" charset="0"/>
            </a:endParaRPr>
          </a:p>
          <a:p>
            <a:pPr eaLnBrk="1" hangingPunct="1">
              <a:lnSpc>
                <a:spcPct val="90000"/>
              </a:lnSpc>
            </a:pPr>
            <a:r>
              <a:rPr lang="ru-RU" altLang="ru-RU" sz="2800" dirty="0">
                <a:latin typeface="Georgia" panose="02040502050405020303" pitchFamily="18" charset="0"/>
              </a:rPr>
              <a:t>Практическая классификация детской литературы есть классификация читателей</a:t>
            </a:r>
            <a:r>
              <a:rPr lang="ru-RU" altLang="ru-RU" sz="2800" dirty="0" smtClean="0">
                <a:latin typeface="Georgia" panose="02040502050405020303" pitchFamily="18" charset="0"/>
              </a:rPr>
              <a:t>.</a:t>
            </a:r>
            <a:endParaRPr lang="ru-RU" altLang="ru-RU" sz="2800" dirty="0">
              <a:latin typeface="Georgia" panose="02040502050405020303" pitchFamily="18" charset="0"/>
            </a:endParaRPr>
          </a:p>
          <a:p>
            <a:pPr eaLnBrk="1" hangingPunct="1">
              <a:lnSpc>
                <a:spcPct val="90000"/>
              </a:lnSpc>
            </a:pPr>
            <a:r>
              <a:rPr lang="ru-RU" altLang="ru-RU" sz="2800" dirty="0">
                <a:latin typeface="Georgia" panose="02040502050405020303" pitchFamily="18" charset="0"/>
              </a:rPr>
              <a:t>Особенное мышление ребенка требует сопровождать литературный текст рисунками художника</a:t>
            </a:r>
            <a:r>
              <a:rPr lang="ru-RU" altLang="ru-RU" sz="2800" dirty="0" smtClean="0">
                <a:latin typeface="Georgia" panose="02040502050405020303" pitchFamily="18" charset="0"/>
              </a:rPr>
              <a:t>.</a:t>
            </a:r>
            <a:endParaRPr lang="ru-RU" altLang="ru-RU" sz="2800" dirty="0">
              <a:latin typeface="Georgia" panose="02040502050405020303" pitchFamily="18" charset="0"/>
            </a:endParaRPr>
          </a:p>
          <a:p>
            <a:pPr eaLnBrk="1" hangingPunct="1">
              <a:lnSpc>
                <a:spcPct val="90000"/>
              </a:lnSpc>
            </a:pPr>
            <a:r>
              <a:rPr lang="ru-RU" altLang="ru-RU" sz="2800" dirty="0">
                <a:latin typeface="Georgia" panose="02040502050405020303" pitchFamily="18" charset="0"/>
              </a:rPr>
              <a:t>Литература для детей — высокое и трудное искусство.</a:t>
            </a:r>
          </a:p>
          <a:p>
            <a:pPr eaLnBrk="1" hangingPunct="1">
              <a:lnSpc>
                <a:spcPct val="90000"/>
              </a:lnSpc>
            </a:pPr>
            <a:endParaRPr lang="ru-RU" altLang="ru-RU" sz="2100" dirty="0"/>
          </a:p>
        </p:txBody>
      </p:sp>
    </p:spTree>
    <p:extLst>
      <p:ext uri="{BB962C8B-B14F-4D97-AF65-F5344CB8AC3E}">
        <p14:creationId xmlns:p14="http://schemas.microsoft.com/office/powerpoint/2010/main" val="766602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idx="1"/>
          </p:nvPr>
        </p:nvSpPr>
        <p:spPr>
          <a:xfrm>
            <a:off x="1992313" y="1557339"/>
            <a:ext cx="9512750" cy="4652392"/>
          </a:xfrm>
        </p:spPr>
        <p:txBody>
          <a:bodyPr>
            <a:normAutofit/>
          </a:bodyPr>
          <a:lstStyle/>
          <a:p>
            <a:pPr algn="r" eaLnBrk="1" hangingPunct="1">
              <a:buFont typeface="Wingdings" panose="05000000000000000000" pitchFamily="2" charset="2"/>
              <a:buNone/>
            </a:pPr>
            <a:r>
              <a:rPr lang="ru-RU" altLang="ru-RU" sz="3600" b="1" dirty="0">
                <a:solidFill>
                  <a:schemeClr val="accent1"/>
                </a:solidFill>
                <a:latin typeface="Georgia" panose="02040502050405020303" pitchFamily="18" charset="0"/>
              </a:rPr>
              <a:t>         </a:t>
            </a:r>
            <a:r>
              <a:rPr lang="ru-RU" altLang="ru-RU" sz="3600" b="1" i="1" dirty="0">
                <a:solidFill>
                  <a:schemeClr val="accent1"/>
                </a:solidFill>
                <a:latin typeface="Georgia" panose="02040502050405020303" pitchFamily="18" charset="0"/>
              </a:rPr>
              <a:t>Детская литература</a:t>
            </a:r>
            <a:r>
              <a:rPr lang="ru-RU" altLang="ru-RU" sz="3600" b="1" dirty="0">
                <a:solidFill>
                  <a:schemeClr val="accent1"/>
                </a:solidFill>
                <a:latin typeface="Georgia" panose="02040502050405020303" pitchFamily="18" charset="0"/>
              </a:rPr>
              <a:t> – </a:t>
            </a:r>
          </a:p>
          <a:p>
            <a:pPr algn="r" eaLnBrk="1" hangingPunct="1">
              <a:buFont typeface="Wingdings" panose="05000000000000000000" pitchFamily="2" charset="2"/>
              <a:buNone/>
            </a:pPr>
            <a:r>
              <a:rPr lang="ru-RU" altLang="ru-RU" sz="3600" b="1" dirty="0">
                <a:solidFill>
                  <a:schemeClr val="accent1"/>
                </a:solidFill>
                <a:latin typeface="Georgia" panose="02040502050405020303" pitchFamily="18" charset="0"/>
              </a:rPr>
              <a:t>одно из социокультурных явлений, сопровождающих развитие в обществе детской субкультуры</a:t>
            </a: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50267" y="4246537"/>
            <a:ext cx="4524241" cy="2515478"/>
          </a:xfrm>
          <a:prstGeom prst="rect">
            <a:avLst/>
          </a:prstGeom>
        </p:spPr>
      </p:pic>
    </p:spTree>
    <p:extLst>
      <p:ext uri="{BB962C8B-B14F-4D97-AF65-F5344CB8AC3E}">
        <p14:creationId xmlns:p14="http://schemas.microsoft.com/office/powerpoint/2010/main" val="7532737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258178" y="281866"/>
            <a:ext cx="9458158" cy="703262"/>
          </a:xfrm>
        </p:spPr>
        <p:txBody>
          <a:bodyPr rtlCol="0">
            <a:normAutofit fontScale="90000"/>
          </a:bodyPr>
          <a:lstStyle/>
          <a:p>
            <a:pPr>
              <a:defRPr/>
            </a:pPr>
            <a:r>
              <a:rPr lang="ru-RU" dirty="0">
                <a:solidFill>
                  <a:schemeClr val="accent1"/>
                </a:solidFill>
                <a:latin typeface="Georgia" panose="02040502050405020303" pitchFamily="18" charset="0"/>
              </a:rPr>
              <a:t>Современное понятие о детской литературе</a:t>
            </a:r>
          </a:p>
        </p:txBody>
      </p:sp>
      <p:sp>
        <p:nvSpPr>
          <p:cNvPr id="9219" name="Rectangle 3"/>
          <p:cNvSpPr>
            <a:spLocks noGrp="1" noChangeArrowheads="1"/>
          </p:cNvSpPr>
          <p:nvPr>
            <p:ph type="body" sz="half" idx="1"/>
          </p:nvPr>
        </p:nvSpPr>
        <p:spPr>
          <a:xfrm>
            <a:off x="1919289" y="1052513"/>
            <a:ext cx="8135937" cy="6121400"/>
          </a:xfrm>
        </p:spPr>
        <p:txBody>
          <a:bodyPr/>
          <a:lstStyle/>
          <a:p>
            <a:pPr eaLnBrk="1" hangingPunct="1">
              <a:buFont typeface="Wingdings" panose="05000000000000000000" pitchFamily="2" charset="2"/>
              <a:buNone/>
            </a:pPr>
            <a:r>
              <a:rPr lang="en-US" altLang="ru-RU" sz="2800" dirty="0"/>
              <a:t> </a:t>
            </a:r>
            <a:r>
              <a:rPr lang="en-US" altLang="ru-RU" sz="2400" dirty="0">
                <a:latin typeface="Georgia" panose="02040502050405020303" pitchFamily="18" charset="0"/>
              </a:rPr>
              <a:t>I</a:t>
            </a:r>
            <a:r>
              <a:rPr lang="ru-RU" altLang="ru-RU" sz="2400" dirty="0">
                <a:latin typeface="Georgia" panose="02040502050405020303" pitchFamily="18" charset="0"/>
              </a:rPr>
              <a:t>. </a:t>
            </a:r>
            <a:r>
              <a:rPr lang="ru-RU" altLang="ru-RU" sz="2400" b="1" dirty="0">
                <a:latin typeface="Georgia" panose="02040502050405020303" pitchFamily="18" charset="0"/>
              </a:rPr>
              <a:t>Обиходно-бытовое</a:t>
            </a:r>
            <a:r>
              <a:rPr lang="ru-RU" altLang="ru-RU" sz="2400" dirty="0">
                <a:latin typeface="Georgia" panose="02040502050405020303" pitchFamily="18" charset="0"/>
              </a:rPr>
              <a:t> (все произведения, которые читают дети – </a:t>
            </a:r>
            <a:r>
              <a:rPr lang="en-US" altLang="ru-RU" sz="2400" dirty="0">
                <a:latin typeface="Georgia" panose="02040502050405020303" pitchFamily="18" charset="0"/>
              </a:rPr>
              <a:t>“</a:t>
            </a:r>
            <a:r>
              <a:rPr lang="ru-RU" altLang="ru-RU" sz="2400" b="1" dirty="0">
                <a:latin typeface="Georgia" panose="02040502050405020303" pitchFamily="18" charset="0"/>
              </a:rPr>
              <a:t>детское чтение</a:t>
            </a:r>
            <a:r>
              <a:rPr lang="en-US" altLang="ru-RU" sz="2400" dirty="0">
                <a:latin typeface="Georgia" panose="02040502050405020303" pitchFamily="18" charset="0"/>
              </a:rPr>
              <a:t>”</a:t>
            </a:r>
            <a:r>
              <a:rPr lang="ru-RU" altLang="ru-RU" sz="2400" dirty="0">
                <a:latin typeface="Georgia" panose="02040502050405020303" pitchFamily="18" charset="0"/>
              </a:rPr>
              <a:t>)</a:t>
            </a:r>
          </a:p>
          <a:p>
            <a:pPr eaLnBrk="1" hangingPunct="1">
              <a:buFont typeface="Wingdings" panose="05000000000000000000" pitchFamily="2" charset="2"/>
              <a:buNone/>
            </a:pPr>
            <a:r>
              <a:rPr lang="ru-RU" altLang="ru-RU" sz="2400" dirty="0">
                <a:latin typeface="Georgia" panose="02040502050405020303" pitchFamily="18" charset="0"/>
              </a:rPr>
              <a:t>                                       </a:t>
            </a:r>
            <a:r>
              <a:rPr lang="en-US" altLang="ru-RU" sz="2400" dirty="0">
                <a:latin typeface="Georgia" panose="02040502050405020303" pitchFamily="18" charset="0"/>
              </a:rPr>
              <a:t>II</a:t>
            </a:r>
            <a:r>
              <a:rPr lang="ru-RU" altLang="ru-RU" sz="2400" dirty="0">
                <a:latin typeface="Georgia" panose="02040502050405020303" pitchFamily="18" charset="0"/>
              </a:rPr>
              <a:t>. </a:t>
            </a:r>
            <a:r>
              <a:rPr lang="ru-RU" altLang="ru-RU" sz="2400" b="1" dirty="0">
                <a:latin typeface="Georgia" panose="02040502050405020303" pitchFamily="18" charset="0"/>
              </a:rPr>
              <a:t>Научное</a:t>
            </a:r>
          </a:p>
        </p:txBody>
      </p:sp>
      <p:graphicFrame>
        <p:nvGraphicFramePr>
          <p:cNvPr id="6148" name="Group 4"/>
          <p:cNvGraphicFramePr>
            <a:graphicFrameLocks noGrp="1"/>
          </p:cNvGraphicFramePr>
          <p:nvPr>
            <p:ph sz="half" idx="2"/>
          </p:nvPr>
        </p:nvGraphicFramePr>
        <p:xfrm>
          <a:off x="1703387" y="2997201"/>
          <a:ext cx="9583311" cy="3673475"/>
        </p:xfrm>
        <a:graphic>
          <a:graphicData uri="http://schemas.openxmlformats.org/drawingml/2006/table">
            <a:tbl>
              <a:tblPr/>
              <a:tblGrid>
                <a:gridCol w="3623453"/>
                <a:gridCol w="2766008"/>
                <a:gridCol w="3193850"/>
              </a:tblGrid>
              <a:tr h="3673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Georgia" panose="02040502050405020303" pitchFamily="18" charset="0"/>
                        </a:rPr>
                        <a:t>Произведения, адресованные детям</a:t>
                      </a:r>
                      <a:r>
                        <a:rPr kumimoji="0" lang="ru-RU" sz="2000" b="0" i="0" u="none" strike="noStrike" cap="none" normalizeH="0" baseline="0" dirty="0" smtClean="0">
                          <a:ln>
                            <a:noFill/>
                          </a:ln>
                          <a:solidFill>
                            <a:schemeClr val="tx1"/>
                          </a:solidFill>
                          <a:effectLst/>
                          <a:latin typeface="Georgia" panose="02040502050405020303"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Georgia" panose="02040502050405020303" pitchFamily="18" charset="0"/>
                        </a:rPr>
                        <a:t>(К. Чуковский, С. Маршак, А. </a:t>
                      </a:r>
                      <a:r>
                        <a:rPr kumimoji="0" lang="ru-RU" sz="2000" b="0" i="0" u="none" strike="noStrike" cap="none" normalizeH="0" baseline="0" dirty="0" err="1" smtClean="0">
                          <a:ln>
                            <a:noFill/>
                          </a:ln>
                          <a:solidFill>
                            <a:schemeClr val="tx1"/>
                          </a:solidFill>
                          <a:effectLst/>
                          <a:latin typeface="Georgia" panose="02040502050405020303" pitchFamily="18" charset="0"/>
                        </a:rPr>
                        <a:t>Барто</a:t>
                      </a:r>
                      <a:r>
                        <a:rPr kumimoji="0" lang="ru-RU" sz="2000" b="0" i="0" u="none" strike="noStrike" cap="none" normalizeH="0" baseline="0" dirty="0" smtClean="0">
                          <a:ln>
                            <a:noFill/>
                          </a:ln>
                          <a:solidFill>
                            <a:schemeClr val="tx1"/>
                          </a:solidFill>
                          <a:effectLst/>
                          <a:latin typeface="Georgia" panose="02040502050405020303" pitchFamily="18" charset="0"/>
                        </a:rPr>
                        <a:t>, С. Михалков, Е. Благинина, Э. Успенский)</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Georgia" panose="02040502050405020303" pitchFamily="18" charset="0"/>
                        </a:rPr>
                        <a:t>Произведения, созданные для взрослых читателей, но вошедшие в круг детского чтения</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Georgia" panose="02040502050405020303" pitchFamily="18" charset="0"/>
                        </a:rPr>
                        <a:t>(А. Пушкин, П. Ершов, Дж. Свифт, Д. Дефо)</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Georgia" panose="02040502050405020303" pitchFamily="18" charset="0"/>
                        </a:rPr>
                        <a:t>Произведения собственно детской литературы, сочинённые самими детьми – </a:t>
                      </a:r>
                      <a:r>
                        <a:rPr kumimoji="0" lang="en-US" sz="2000" b="1" i="0" u="none" strike="noStrike" cap="none" normalizeH="0" baseline="0" dirty="0" smtClean="0">
                          <a:ln>
                            <a:noFill/>
                          </a:ln>
                          <a:solidFill>
                            <a:schemeClr val="tx1"/>
                          </a:solidFill>
                          <a:effectLst/>
                          <a:latin typeface="Georgia" panose="02040502050405020303" pitchFamily="18" charset="0"/>
                        </a:rPr>
                        <a:t>“</a:t>
                      </a:r>
                      <a:r>
                        <a:rPr kumimoji="0" lang="ru-RU" sz="2000" b="1" i="0" u="none" strike="noStrike" cap="none" normalizeH="0" baseline="0" dirty="0" smtClean="0">
                          <a:ln>
                            <a:noFill/>
                          </a:ln>
                          <a:solidFill>
                            <a:schemeClr val="tx1"/>
                          </a:solidFill>
                          <a:effectLst/>
                          <a:latin typeface="Georgia" panose="02040502050405020303" pitchFamily="18" charset="0"/>
                        </a:rPr>
                        <a:t>детское литературное творчество</a:t>
                      </a:r>
                      <a:r>
                        <a:rPr kumimoji="0" lang="en-US" sz="2000" b="1" i="0" u="none" strike="noStrike" cap="none" normalizeH="0" baseline="0" dirty="0" smtClean="0">
                          <a:ln>
                            <a:noFill/>
                          </a:ln>
                          <a:solidFill>
                            <a:schemeClr val="tx1"/>
                          </a:solidFill>
                          <a:effectLst/>
                          <a:latin typeface="Georgia" panose="02040502050405020303" pitchFamily="18" charset="0"/>
                        </a:rPr>
                        <a:t>”</a:t>
                      </a:r>
                      <a:endParaRPr kumimoji="0" lang="ru-RU" sz="2000" b="1" i="0" u="none" strike="noStrike" cap="none" normalizeH="0" baseline="0" dirty="0" smtClean="0">
                        <a:ln>
                          <a:noFill/>
                        </a:ln>
                        <a:solidFill>
                          <a:schemeClr val="tx1"/>
                        </a:solidFill>
                        <a:effectLst/>
                        <a:latin typeface="Georgia" panose="02040502050405020303"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Georgia" panose="02040502050405020303" pitchFamily="18" charset="0"/>
                        </a:rPr>
                        <a:t>(сочинения детского фольклора: стихи, сказки, рассказы, чёрный юмор)</a:t>
                      </a:r>
                    </a:p>
                  </a:txBody>
                  <a:tcPr horzOverflow="overflow">
                    <a:lnL cap="flat">
                      <a:noFill/>
                    </a:lnL>
                    <a:lnR cap="flat">
                      <a:noFill/>
                    </a:lnR>
                    <a:lnT cap="flat">
                      <a:noFill/>
                    </a:lnT>
                    <a:lnB cap="flat">
                      <a:noFill/>
                    </a:lnB>
                    <a:lnTlToBr>
                      <a:noFill/>
                    </a:lnTlToBr>
                    <a:lnBlToTr>
                      <a:noFill/>
                    </a:lnBlToTr>
                    <a:noFill/>
                  </a:tcPr>
                </a:tc>
              </a:tr>
            </a:tbl>
          </a:graphicData>
        </a:graphic>
      </p:graphicFrame>
      <p:sp>
        <p:nvSpPr>
          <p:cNvPr id="9224" name="Line 14"/>
          <p:cNvSpPr>
            <a:spLocks noChangeShapeType="1"/>
          </p:cNvSpPr>
          <p:nvPr/>
        </p:nvSpPr>
        <p:spPr bwMode="auto">
          <a:xfrm>
            <a:off x="6383338" y="2492375"/>
            <a:ext cx="1225550" cy="28733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9225" name="Line 15"/>
          <p:cNvSpPr>
            <a:spLocks noChangeShapeType="1"/>
          </p:cNvSpPr>
          <p:nvPr/>
        </p:nvSpPr>
        <p:spPr bwMode="auto">
          <a:xfrm flipH="1">
            <a:off x="4295775" y="2492375"/>
            <a:ext cx="1079500" cy="28733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9226" name="Line 16"/>
          <p:cNvSpPr>
            <a:spLocks noChangeShapeType="1"/>
          </p:cNvSpPr>
          <p:nvPr/>
        </p:nvSpPr>
        <p:spPr bwMode="auto">
          <a:xfrm>
            <a:off x="5880100" y="2565400"/>
            <a:ext cx="0" cy="28733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Tree>
    <p:extLst>
      <p:ext uri="{BB962C8B-B14F-4D97-AF65-F5344CB8AC3E}">
        <p14:creationId xmlns:p14="http://schemas.microsoft.com/office/powerpoint/2010/main" val="30672501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rtlCol="0">
            <a:normAutofit fontScale="90000"/>
          </a:bodyPr>
          <a:lstStyle/>
          <a:p>
            <a:pPr>
              <a:defRPr/>
            </a:pPr>
            <a:r>
              <a:rPr lang="ru-RU" sz="4000" dirty="0">
                <a:solidFill>
                  <a:schemeClr val="accent1"/>
                </a:solidFill>
                <a:latin typeface="Georgia" panose="02040502050405020303" pitchFamily="18" charset="0"/>
              </a:rPr>
              <a:t>Детская литература</a:t>
            </a:r>
            <a:r>
              <a:rPr lang="ru-RU" sz="4000" dirty="0"/>
              <a:t/>
            </a:r>
            <a:br>
              <a:rPr lang="ru-RU" sz="4000" dirty="0"/>
            </a:br>
            <a:endParaRPr lang="ru-RU" sz="4000" dirty="0"/>
          </a:p>
        </p:txBody>
      </p:sp>
      <p:graphicFrame>
        <p:nvGraphicFramePr>
          <p:cNvPr id="7172" name="Group 4"/>
          <p:cNvGraphicFramePr>
            <a:graphicFrameLocks noGrp="1"/>
          </p:cNvGraphicFramePr>
          <p:nvPr>
            <p:ph type="tbl" idx="1"/>
          </p:nvPr>
        </p:nvGraphicFramePr>
        <p:xfrm>
          <a:off x="1981200" y="1600200"/>
          <a:ext cx="8229600" cy="1036638"/>
        </p:xfrm>
        <a:graphic>
          <a:graphicData uri="http://schemas.openxmlformats.org/drawingml/2006/table">
            <a:tbl>
              <a:tblPr/>
              <a:tblGrid>
                <a:gridCol w="4114800"/>
                <a:gridCol w="4114800"/>
              </a:tblGrid>
              <a:tr h="1036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Georgia" panose="02040502050405020303" pitchFamily="18" charset="0"/>
                        </a:rPr>
                        <a:t>Устное творчество</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Georgia" panose="02040502050405020303" pitchFamily="18" charset="0"/>
                        </a:rPr>
                        <a:t>Письменно-книжная литература</a:t>
                      </a:r>
                    </a:p>
                  </a:txBody>
                  <a:tcPr horzOverflow="overflow">
                    <a:lnL cap="flat">
                      <a:noFill/>
                    </a:lnL>
                    <a:lnR cap="flat">
                      <a:noFill/>
                    </a:lnR>
                    <a:lnT cap="flat">
                      <a:noFill/>
                    </a:lnT>
                    <a:lnB cap="flat">
                      <a:noFill/>
                    </a:lnB>
                    <a:lnTlToBr>
                      <a:noFill/>
                    </a:lnTlToBr>
                    <a:lnBlToTr>
                      <a:noFill/>
                    </a:lnBlToTr>
                    <a:noFill/>
                  </a:tcPr>
                </a:tc>
              </a:tr>
            </a:tbl>
          </a:graphicData>
        </a:graphic>
      </p:graphicFrame>
      <p:sp>
        <p:nvSpPr>
          <p:cNvPr id="10246" name="Text Box 3"/>
          <p:cNvSpPr txBox="1">
            <a:spLocks noChangeArrowheads="1"/>
          </p:cNvSpPr>
          <p:nvPr/>
        </p:nvSpPr>
        <p:spPr bwMode="auto">
          <a:xfrm>
            <a:off x="2279650" y="1412876"/>
            <a:ext cx="8388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ru-RU" altLang="ru-RU" sz="1800">
              <a:latin typeface="Times New Roman" panose="02020603050405020304" pitchFamily="18" charset="0"/>
            </a:endParaRPr>
          </a:p>
        </p:txBody>
      </p:sp>
      <p:sp>
        <p:nvSpPr>
          <p:cNvPr id="10247" name="Line 12"/>
          <p:cNvSpPr>
            <a:spLocks noChangeShapeType="1"/>
          </p:cNvSpPr>
          <p:nvPr/>
        </p:nvSpPr>
        <p:spPr bwMode="auto">
          <a:xfrm flipH="1">
            <a:off x="4583114" y="908051"/>
            <a:ext cx="1512887" cy="5048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0248" name="Line 13"/>
          <p:cNvSpPr>
            <a:spLocks noChangeShapeType="1"/>
          </p:cNvSpPr>
          <p:nvPr/>
        </p:nvSpPr>
        <p:spPr bwMode="auto">
          <a:xfrm>
            <a:off x="6383338" y="908050"/>
            <a:ext cx="1657350" cy="43338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0249" name="Text Box 14"/>
          <p:cNvSpPr txBox="1">
            <a:spLocks noChangeArrowheads="1"/>
          </p:cNvSpPr>
          <p:nvPr/>
        </p:nvSpPr>
        <p:spPr bwMode="auto">
          <a:xfrm>
            <a:off x="1847850" y="3141663"/>
            <a:ext cx="8496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u-RU" altLang="ru-RU" sz="1800">
              <a:latin typeface="Times New Roman" panose="02020603050405020304" pitchFamily="18" charset="0"/>
            </a:endParaRPr>
          </a:p>
        </p:txBody>
      </p:sp>
      <p:sp>
        <p:nvSpPr>
          <p:cNvPr id="10250" name="Text Box 15"/>
          <p:cNvSpPr txBox="1">
            <a:spLocks noChangeArrowheads="1"/>
          </p:cNvSpPr>
          <p:nvPr/>
        </p:nvSpPr>
        <p:spPr bwMode="auto">
          <a:xfrm>
            <a:off x="2063749" y="2816225"/>
            <a:ext cx="8990937"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Char char="•"/>
            </a:pPr>
            <a:r>
              <a:rPr lang="ru-RU" altLang="ru-RU" sz="2000" dirty="0">
                <a:latin typeface="Times New Roman" panose="02020603050405020304" pitchFamily="18" charset="0"/>
              </a:rPr>
              <a:t>  </a:t>
            </a:r>
            <a:r>
              <a:rPr lang="ru-RU" altLang="ru-RU" sz="2400" dirty="0">
                <a:latin typeface="Times New Roman" panose="02020603050405020304" pitchFamily="18" charset="0"/>
              </a:rPr>
              <a:t>С. Аксаков </a:t>
            </a:r>
            <a:r>
              <a:rPr lang="en-US" altLang="ru-RU" sz="2400" dirty="0">
                <a:latin typeface="Times New Roman" panose="02020603050405020304" pitchFamily="18" charset="0"/>
              </a:rPr>
              <a:t>“</a:t>
            </a:r>
            <a:r>
              <a:rPr lang="ru-RU" altLang="ru-RU" sz="2400" dirty="0">
                <a:latin typeface="Times New Roman" panose="02020603050405020304" pitchFamily="18" charset="0"/>
              </a:rPr>
              <a:t>Аленький цветочек</a:t>
            </a:r>
            <a:r>
              <a:rPr lang="en-US" altLang="ru-RU" sz="2400" dirty="0">
                <a:latin typeface="Times New Roman" panose="02020603050405020304" pitchFamily="18" charset="0"/>
              </a:rPr>
              <a:t>”</a:t>
            </a:r>
            <a:r>
              <a:rPr lang="ru-RU" altLang="ru-RU" sz="2400" dirty="0">
                <a:latin typeface="Times New Roman" panose="02020603050405020304" pitchFamily="18" charset="0"/>
              </a:rPr>
              <a:t> (</a:t>
            </a:r>
            <a:r>
              <a:rPr lang="en-US" altLang="ru-RU" sz="2400" dirty="0">
                <a:latin typeface="Times New Roman" panose="02020603050405020304" pitchFamily="18" charset="0"/>
              </a:rPr>
              <a:t>“</a:t>
            </a:r>
            <a:r>
              <a:rPr lang="ru-RU" altLang="ru-RU" sz="2400" dirty="0">
                <a:latin typeface="Times New Roman" panose="02020603050405020304" pitchFamily="18" charset="0"/>
              </a:rPr>
              <a:t>Красавица и чудовище</a:t>
            </a:r>
            <a:r>
              <a:rPr lang="en-US" altLang="ru-RU" sz="2400" dirty="0">
                <a:latin typeface="Times New Roman" panose="02020603050405020304" pitchFamily="18" charset="0"/>
              </a:rPr>
              <a:t>”</a:t>
            </a:r>
            <a:r>
              <a:rPr lang="ru-RU" altLang="ru-RU" sz="2400" dirty="0">
                <a:latin typeface="Times New Roman" panose="02020603050405020304" pitchFamily="18" charset="0"/>
              </a:rPr>
              <a:t>)</a:t>
            </a:r>
          </a:p>
          <a:p>
            <a:pPr eaLnBrk="1" hangingPunct="1">
              <a:spcBef>
                <a:spcPct val="0"/>
              </a:spcBef>
              <a:buFontTx/>
              <a:buChar char="•"/>
            </a:pPr>
            <a:r>
              <a:rPr lang="ru-RU" altLang="ru-RU" sz="2400" dirty="0">
                <a:latin typeface="Times New Roman" panose="02020603050405020304" pitchFamily="18" charset="0"/>
              </a:rPr>
              <a:t>  Антоний Погорельский </a:t>
            </a:r>
            <a:r>
              <a:rPr lang="en-US" altLang="ru-RU" sz="2400" dirty="0">
                <a:latin typeface="Times New Roman" panose="02020603050405020304" pitchFamily="18" charset="0"/>
              </a:rPr>
              <a:t>“</a:t>
            </a:r>
            <a:r>
              <a:rPr lang="ru-RU" altLang="ru-RU" sz="2400" dirty="0">
                <a:latin typeface="Times New Roman" panose="02020603050405020304" pitchFamily="18" charset="0"/>
              </a:rPr>
              <a:t>Чёрная курица, или Подземные жители</a:t>
            </a:r>
            <a:r>
              <a:rPr lang="en-US" altLang="ru-RU" sz="2400" dirty="0">
                <a:latin typeface="Times New Roman" panose="02020603050405020304" pitchFamily="18" charset="0"/>
              </a:rPr>
              <a:t>”</a:t>
            </a:r>
            <a:endParaRPr lang="ru-RU" altLang="ru-RU" sz="2400" dirty="0">
              <a:latin typeface="Times New Roman" panose="02020603050405020304" pitchFamily="18" charset="0"/>
            </a:endParaRPr>
          </a:p>
          <a:p>
            <a:pPr eaLnBrk="1" hangingPunct="1">
              <a:spcBef>
                <a:spcPct val="0"/>
              </a:spcBef>
              <a:buFontTx/>
              <a:buChar char="•"/>
            </a:pPr>
            <a:r>
              <a:rPr lang="ru-RU" altLang="ru-RU" sz="2400" dirty="0">
                <a:latin typeface="Times New Roman" panose="02020603050405020304" pitchFamily="18" charset="0"/>
              </a:rPr>
              <a:t>  Д. Мамин-Сибиряк </a:t>
            </a:r>
            <a:r>
              <a:rPr lang="en-US" altLang="ru-RU" sz="2400" dirty="0">
                <a:latin typeface="Times New Roman" panose="02020603050405020304" pitchFamily="18" charset="0"/>
              </a:rPr>
              <a:t>“</a:t>
            </a:r>
            <a:r>
              <a:rPr lang="ru-RU" altLang="ru-RU" sz="2400" dirty="0" err="1">
                <a:latin typeface="Times New Roman" panose="02020603050405020304" pitchFamily="18" charset="0"/>
              </a:rPr>
              <a:t>Алёнушкины</a:t>
            </a:r>
            <a:r>
              <a:rPr lang="ru-RU" altLang="ru-RU" sz="2400" dirty="0">
                <a:latin typeface="Times New Roman" panose="02020603050405020304" pitchFamily="18" charset="0"/>
              </a:rPr>
              <a:t> сказки</a:t>
            </a:r>
            <a:r>
              <a:rPr lang="en-US" altLang="ru-RU" sz="2400" dirty="0">
                <a:latin typeface="Times New Roman" panose="02020603050405020304" pitchFamily="18" charset="0"/>
              </a:rPr>
              <a:t>”</a:t>
            </a:r>
            <a:endParaRPr lang="ru-RU" altLang="ru-RU" sz="2400" dirty="0">
              <a:latin typeface="Times New Roman" panose="02020603050405020304" pitchFamily="18" charset="0"/>
            </a:endParaRPr>
          </a:p>
          <a:p>
            <a:pPr eaLnBrk="1" hangingPunct="1">
              <a:spcBef>
                <a:spcPct val="0"/>
              </a:spcBef>
              <a:buFontTx/>
              <a:buChar char="•"/>
            </a:pPr>
            <a:r>
              <a:rPr lang="ru-RU" altLang="ru-RU" sz="2400" dirty="0">
                <a:latin typeface="Times New Roman" panose="02020603050405020304" pitchFamily="18" charset="0"/>
              </a:rPr>
              <a:t> А. Линдгрен </a:t>
            </a:r>
            <a:r>
              <a:rPr lang="en-US" altLang="ru-RU" sz="2400" dirty="0">
                <a:latin typeface="Times New Roman" panose="02020603050405020304" pitchFamily="18" charset="0"/>
              </a:rPr>
              <a:t>“</a:t>
            </a:r>
            <a:r>
              <a:rPr lang="ru-RU" altLang="ru-RU" sz="2400" dirty="0">
                <a:latin typeface="Times New Roman" panose="02020603050405020304" pitchFamily="18" charset="0"/>
              </a:rPr>
              <a:t>Три повести о </a:t>
            </a:r>
            <a:r>
              <a:rPr lang="ru-RU" altLang="ru-RU" sz="2400" dirty="0" err="1">
                <a:latin typeface="Times New Roman" panose="02020603050405020304" pitchFamily="18" charset="0"/>
              </a:rPr>
              <a:t>Карлсоне</a:t>
            </a:r>
            <a:r>
              <a:rPr lang="en-US" altLang="ru-RU" sz="2400" dirty="0">
                <a:latin typeface="Times New Roman" panose="02020603050405020304" pitchFamily="18" charset="0"/>
              </a:rPr>
              <a:t>”</a:t>
            </a:r>
            <a:endParaRPr lang="ru-RU" altLang="ru-RU" sz="2400" dirty="0">
              <a:latin typeface="Times New Roman" panose="02020603050405020304" pitchFamily="18" charset="0"/>
            </a:endParaRPr>
          </a:p>
          <a:p>
            <a:pPr eaLnBrk="1" hangingPunct="1">
              <a:spcBef>
                <a:spcPct val="0"/>
              </a:spcBef>
              <a:buFontTx/>
              <a:buChar char="•"/>
            </a:pPr>
            <a:r>
              <a:rPr lang="ru-RU" altLang="ru-RU" sz="2400" dirty="0">
                <a:latin typeface="Times New Roman" panose="02020603050405020304" pitchFamily="18" charset="0"/>
              </a:rPr>
              <a:t>  Братья Гримм </a:t>
            </a:r>
            <a:r>
              <a:rPr lang="en-US" altLang="ru-RU" sz="2400" dirty="0">
                <a:latin typeface="Times New Roman" panose="02020603050405020304" pitchFamily="18" charset="0"/>
              </a:rPr>
              <a:t>“</a:t>
            </a:r>
            <a:r>
              <a:rPr lang="ru-RU" altLang="ru-RU" sz="2400" dirty="0">
                <a:latin typeface="Times New Roman" panose="02020603050405020304" pitchFamily="18" charset="0"/>
              </a:rPr>
              <a:t>Детские и семейные сказки</a:t>
            </a:r>
            <a:r>
              <a:rPr lang="en-US" altLang="ru-RU" sz="2400" dirty="0">
                <a:latin typeface="Times New Roman" panose="02020603050405020304" pitchFamily="18" charset="0"/>
              </a:rPr>
              <a:t>”</a:t>
            </a:r>
          </a:p>
          <a:p>
            <a:pPr eaLnBrk="1" hangingPunct="1">
              <a:spcBef>
                <a:spcPct val="0"/>
              </a:spcBef>
              <a:buFontTx/>
              <a:buChar char="•"/>
            </a:pPr>
            <a:r>
              <a:rPr lang="ru-RU" altLang="ru-RU" sz="2400" dirty="0">
                <a:latin typeface="Times New Roman" panose="02020603050405020304" pitchFamily="18" charset="0"/>
              </a:rPr>
              <a:t>  Ш. Перро </a:t>
            </a:r>
            <a:r>
              <a:rPr lang="en-US" altLang="ru-RU" sz="2400" dirty="0">
                <a:latin typeface="Times New Roman" panose="02020603050405020304" pitchFamily="18" charset="0"/>
              </a:rPr>
              <a:t>“</a:t>
            </a:r>
            <a:r>
              <a:rPr lang="ru-RU" altLang="ru-RU" sz="2400" dirty="0">
                <a:latin typeface="Times New Roman" panose="02020603050405020304" pitchFamily="18" charset="0"/>
              </a:rPr>
              <a:t>Золушка</a:t>
            </a:r>
            <a:r>
              <a:rPr lang="en-US" altLang="ru-RU" sz="2400" dirty="0">
                <a:latin typeface="Times New Roman" panose="02020603050405020304" pitchFamily="18" charset="0"/>
              </a:rPr>
              <a:t>”</a:t>
            </a:r>
            <a:r>
              <a:rPr lang="ru-RU" altLang="ru-RU" sz="2400" dirty="0">
                <a:latin typeface="Times New Roman" panose="02020603050405020304" pitchFamily="18" charset="0"/>
              </a:rPr>
              <a:t>, </a:t>
            </a:r>
            <a:r>
              <a:rPr lang="en-US" altLang="ru-RU" sz="2400" dirty="0">
                <a:latin typeface="Times New Roman" panose="02020603050405020304" pitchFamily="18" charset="0"/>
              </a:rPr>
              <a:t>“</a:t>
            </a:r>
            <a:r>
              <a:rPr lang="ru-RU" altLang="ru-RU" sz="2400" dirty="0">
                <a:latin typeface="Times New Roman" panose="02020603050405020304" pitchFamily="18" charset="0"/>
              </a:rPr>
              <a:t>Красная шапочка</a:t>
            </a:r>
            <a:r>
              <a:rPr lang="en-US" altLang="ru-RU" sz="2400" dirty="0">
                <a:latin typeface="Times New Roman" panose="02020603050405020304" pitchFamily="18" charset="0"/>
              </a:rPr>
              <a:t>”</a:t>
            </a:r>
            <a:endParaRPr lang="ru-RU" altLang="ru-RU" sz="2400" dirty="0">
              <a:latin typeface="Times New Roman" panose="02020603050405020304" pitchFamily="18" charset="0"/>
            </a:endParaRPr>
          </a:p>
        </p:txBody>
      </p:sp>
    </p:spTree>
    <p:extLst>
      <p:ext uri="{BB962C8B-B14F-4D97-AF65-F5344CB8AC3E}">
        <p14:creationId xmlns:p14="http://schemas.microsoft.com/office/powerpoint/2010/main" val="989173803"/>
      </p:ext>
    </p:extLst>
  </p:cSld>
  <p:clrMapOvr>
    <a:masterClrMapping/>
  </p:clrMapOvr>
  <p:timing>
    <p:tnLst>
      <p:par>
        <p:cTn id="1" dur="indefinite" restart="never" nodeType="tmRoot"/>
      </p:par>
    </p:tnLst>
  </p:timing>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Легкий дым">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74</TotalTime>
  <Words>1300</Words>
  <Application>Microsoft Office PowerPoint</Application>
  <PresentationFormat>Широкоэкранный</PresentationFormat>
  <Paragraphs>180</Paragraphs>
  <Slides>32</Slides>
  <Notes>2</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32</vt:i4>
      </vt:variant>
    </vt:vector>
  </HeadingPairs>
  <TitlesOfParts>
    <vt:vector size="41" baseType="lpstr">
      <vt:lpstr>Arial</vt:lpstr>
      <vt:lpstr>Calibri</vt:lpstr>
      <vt:lpstr>Century Gothic</vt:lpstr>
      <vt:lpstr>Georgia</vt:lpstr>
      <vt:lpstr>Times New Roman</vt:lpstr>
      <vt:lpstr>Wingdings</vt:lpstr>
      <vt:lpstr>Wingdings 2</vt:lpstr>
      <vt:lpstr>Wingdings 3</vt:lpstr>
      <vt:lpstr>Легкий дым</vt:lpstr>
      <vt:lpstr>Специфика детской литературы</vt:lpstr>
      <vt:lpstr>План: </vt:lpstr>
      <vt:lpstr>1. Понятие о специфике детской литературы.</vt:lpstr>
      <vt:lpstr>Понятия «детская литература» и «детское чтение».</vt:lpstr>
      <vt:lpstr>Презентация PowerPoint</vt:lpstr>
      <vt:lpstr>Презентация PowerPoint</vt:lpstr>
      <vt:lpstr>Презентация PowerPoint</vt:lpstr>
      <vt:lpstr>Современное понятие о детской литературе</vt:lpstr>
      <vt:lpstr>Детская литература </vt:lpstr>
      <vt:lpstr>Презентация PowerPoint</vt:lpstr>
      <vt:lpstr>А.Барто</vt:lpstr>
      <vt:lpstr>Покровская А.К. Основные течения в современной детской литературе</vt:lpstr>
      <vt:lpstr>4) Художественные стихотворные приёмы</vt:lpstr>
      <vt:lpstr>К.И.Чуковский</vt:lpstr>
      <vt:lpstr>К.И.Чуковский. Заповеди для детских поэтов</vt:lpstr>
      <vt:lpstr>К.И.Чуковский. Заповеди для детских поэтов</vt:lpstr>
      <vt:lpstr>К.И.Чуковский. Заповеди для детских поэтов</vt:lpstr>
      <vt:lpstr>К.И.Чуковский. Заповеди для детских поэтов</vt:lpstr>
      <vt:lpstr>Детская литература имеет большое значение в формирование личности ребенка, качеств, черт характера. </vt:lpstr>
      <vt:lpstr>Чтение доставляет удовольствие, дети наслаждаются этим процессом. Такая роль сама по себе несет большую пользу, оказывая положительное психологическое воздействие. На смену активным подвижным играм, утомительной умственной деятельности, заданной школьной программой, приходит спокойствие, умиротворение, отдых.</vt:lpstr>
      <vt:lpstr>Функции детской литературы</vt:lpstr>
      <vt:lpstr>Познавательная функция.  Благодаря чтению, слушанию книг расширяется кругозор. Все, что было неизвестно или недоступно для детского понимания, описывается понятно, доходчиво, простым языком. Из книг ребенок получает много новой интересной информации на разные темы: о природе, животных, растениях, людях, взаимоотношениях, поведении.</vt:lpstr>
      <vt:lpstr>Развивающая функция.   В процессе чтения формируется, совершенствуется речь, накапливается словарный запас. Кроме того, обдумывание, осмысление, представление прочитанного, раскрывает творческие способности, подключает к работе фантазию.</vt:lpstr>
      <vt:lpstr>Развлекательная функция.   Ребенок проводит свободное время с пользой и интересом. Без этой функции невозможно выполнить ни одну другую. Только увлеченный чтением ребенок может получить от книги удовольствие, узнать что-то новое, научиться чему-то полезному для себя.</vt:lpstr>
      <vt:lpstr>Мотивирующая функция.   Определенные моменты из книги, качества героев произведения наталкивают ребенка на переосмысление моральных ценностей, изменение своего поведения. Такое пассивное занятие, как чтение, мотивирует на активную деятельность, помогает найти выход из различных жизненных ситуаций.</vt:lpstr>
      <vt:lpstr>Круг детского чтения современных детей</vt:lpstr>
      <vt:lpstr>Презентация PowerPoint</vt:lpstr>
      <vt:lpstr>Презентация PowerPoint</vt:lpstr>
      <vt:lpstr>Круг детского чтения меняется с каждой эпохой</vt:lpstr>
      <vt:lpstr> Контрольные вопросы : </vt:lpstr>
      <vt:lpstr>                     Основная литература </vt:lpstr>
      <vt:lpstr>Контактная информация</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Специфика детской литературы</dc:title>
  <dc:creator>User</dc:creator>
  <cp:lastModifiedBy>User</cp:lastModifiedBy>
  <cp:revision>9</cp:revision>
  <dcterms:created xsi:type="dcterms:W3CDTF">2020-10-24T15:14:06Z</dcterms:created>
  <dcterms:modified xsi:type="dcterms:W3CDTF">2020-10-24T16:29:04Z</dcterms:modified>
</cp:coreProperties>
</file>